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70" r:id="rId5"/>
    <p:sldId id="911" r:id="rId6"/>
    <p:sldId id="889" r:id="rId7"/>
    <p:sldId id="297" r:id="rId8"/>
    <p:sldId id="907" r:id="rId9"/>
    <p:sldId id="309" r:id="rId10"/>
    <p:sldId id="278" r:id="rId11"/>
    <p:sldId id="283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88146"/>
  </p:normalViewPr>
  <p:slideViewPr>
    <p:cSldViewPr snapToGrid="0" snapToObjects="1">
      <p:cViewPr varScale="1">
        <p:scale>
          <a:sx n="63" d="100"/>
          <a:sy n="63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9DC0E-D9E7-48BF-AEC7-4E301944C677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E5A1B6-42D9-46D5-8E59-AE05E3E26403}">
      <dgm:prSet/>
      <dgm:spPr/>
      <dgm:t>
        <a:bodyPr/>
        <a:lstStyle/>
        <a:p>
          <a:r>
            <a:rPr lang="en-GB" dirty="0"/>
            <a:t>Hand and respiratory hygiene</a:t>
          </a:r>
          <a:endParaRPr lang="en-US" dirty="0"/>
        </a:p>
      </dgm:t>
    </dgm:pt>
    <dgm:pt modelId="{957036B6-53D6-461D-ADB2-65DA4444530F}" type="parTrans" cxnId="{3FC7B063-E867-41E7-A99F-80D71D3B6AEA}">
      <dgm:prSet/>
      <dgm:spPr/>
      <dgm:t>
        <a:bodyPr/>
        <a:lstStyle/>
        <a:p>
          <a:endParaRPr lang="en-US"/>
        </a:p>
      </dgm:t>
    </dgm:pt>
    <dgm:pt modelId="{08F98031-BDCE-41DB-9452-BE36CC8C0468}" type="sibTrans" cxnId="{3FC7B063-E867-41E7-A99F-80D71D3B6AEA}">
      <dgm:prSet/>
      <dgm:spPr/>
      <dgm:t>
        <a:bodyPr/>
        <a:lstStyle/>
        <a:p>
          <a:endParaRPr lang="en-US"/>
        </a:p>
      </dgm:t>
    </dgm:pt>
    <dgm:pt modelId="{6A190A7A-5715-42FA-BD2E-95B04DDD046E}">
      <dgm:prSet/>
      <dgm:spPr/>
      <dgm:t>
        <a:bodyPr/>
        <a:lstStyle/>
        <a:p>
          <a:r>
            <a:rPr lang="en-GB"/>
            <a:t>Use of personal protective equipment (e.g., gloves, masks, eyewear)</a:t>
          </a:r>
          <a:endParaRPr lang="en-US"/>
        </a:p>
      </dgm:t>
    </dgm:pt>
    <dgm:pt modelId="{7A015EA5-439F-47FE-B598-41DFF4D048A9}" type="parTrans" cxnId="{C32B107A-8F77-4B17-8E7B-3E769FD9293C}">
      <dgm:prSet/>
      <dgm:spPr/>
      <dgm:t>
        <a:bodyPr/>
        <a:lstStyle/>
        <a:p>
          <a:endParaRPr lang="en-US"/>
        </a:p>
      </dgm:t>
    </dgm:pt>
    <dgm:pt modelId="{4EEFBDFA-D24F-4E84-B8B5-4A7CB1F892B7}" type="sibTrans" cxnId="{C32B107A-8F77-4B17-8E7B-3E769FD9293C}">
      <dgm:prSet/>
      <dgm:spPr/>
      <dgm:t>
        <a:bodyPr/>
        <a:lstStyle/>
        <a:p>
          <a:endParaRPr lang="en-US"/>
        </a:p>
      </dgm:t>
    </dgm:pt>
    <dgm:pt modelId="{B43113EC-0B72-4784-92AA-668594832EA8}">
      <dgm:prSet/>
      <dgm:spPr/>
      <dgm:t>
        <a:bodyPr/>
        <a:lstStyle/>
        <a:p>
          <a:r>
            <a:rPr lang="en-US" dirty="0"/>
            <a:t>Isolation</a:t>
          </a:r>
        </a:p>
      </dgm:t>
    </dgm:pt>
    <dgm:pt modelId="{B28E5BB3-B233-44E1-B73A-932AAD4758B7}" type="parTrans" cxnId="{417F9066-9A7B-458E-8C55-F6D1A3FA2A8C}">
      <dgm:prSet/>
      <dgm:spPr/>
      <dgm:t>
        <a:bodyPr/>
        <a:lstStyle/>
        <a:p>
          <a:endParaRPr lang="en-US"/>
        </a:p>
      </dgm:t>
    </dgm:pt>
    <dgm:pt modelId="{27BB39D9-661C-4A59-8724-39196346DA05}" type="sibTrans" cxnId="{417F9066-9A7B-458E-8C55-F6D1A3FA2A8C}">
      <dgm:prSet/>
      <dgm:spPr/>
      <dgm:t>
        <a:bodyPr/>
        <a:lstStyle/>
        <a:p>
          <a:endParaRPr lang="en-US"/>
        </a:p>
      </dgm:t>
    </dgm:pt>
    <dgm:pt modelId="{375C49B4-982B-460A-9FE4-5407DE769403}">
      <dgm:prSet/>
      <dgm:spPr/>
      <dgm:t>
        <a:bodyPr/>
        <a:lstStyle/>
        <a:p>
          <a:r>
            <a:rPr lang="en-GB" dirty="0"/>
            <a:t>Cleaning and disinfection of environmental surfaces</a:t>
          </a:r>
          <a:endParaRPr lang="en-US" dirty="0"/>
        </a:p>
      </dgm:t>
    </dgm:pt>
    <dgm:pt modelId="{598BD948-5250-4C88-8FE6-BAAD72459B47}" type="parTrans" cxnId="{884A9778-C2B9-4D65-B669-1F7B19984F15}">
      <dgm:prSet/>
      <dgm:spPr/>
      <dgm:t>
        <a:bodyPr/>
        <a:lstStyle/>
        <a:p>
          <a:endParaRPr lang="en-US"/>
        </a:p>
      </dgm:t>
    </dgm:pt>
    <dgm:pt modelId="{53307D00-A811-4416-971E-225942AF0C96}" type="sibTrans" cxnId="{884A9778-C2B9-4D65-B669-1F7B19984F15}">
      <dgm:prSet/>
      <dgm:spPr/>
      <dgm:t>
        <a:bodyPr/>
        <a:lstStyle/>
        <a:p>
          <a:endParaRPr lang="en-US"/>
        </a:p>
      </dgm:t>
    </dgm:pt>
    <dgm:pt modelId="{E1E8F21D-5086-934E-A8E4-B8A81F0A5464}" type="pres">
      <dgm:prSet presAssocID="{1119DC0E-D9E7-48BF-AEC7-4E301944C677}" presName="matrix" presStyleCnt="0">
        <dgm:presLayoutVars>
          <dgm:chMax val="1"/>
          <dgm:dir/>
          <dgm:resizeHandles val="exact"/>
        </dgm:presLayoutVars>
      </dgm:prSet>
      <dgm:spPr/>
    </dgm:pt>
    <dgm:pt modelId="{892CBC8C-68C2-4541-A72B-4C61145F0927}" type="pres">
      <dgm:prSet presAssocID="{1119DC0E-D9E7-48BF-AEC7-4E301944C677}" presName="diamond" presStyleLbl="bgShp" presStyleIdx="0" presStyleCnt="1"/>
      <dgm:spPr/>
    </dgm:pt>
    <dgm:pt modelId="{8DF988B4-9C1E-6C43-B89E-7F0A0BD68908}" type="pres">
      <dgm:prSet presAssocID="{1119DC0E-D9E7-48BF-AEC7-4E301944C6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EA9BFB3-680D-2B4D-9C0D-C3585D75CFD1}" type="pres">
      <dgm:prSet presAssocID="{1119DC0E-D9E7-48BF-AEC7-4E301944C6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A12051A-A61B-7D47-B53E-57F5B351F9E7}" type="pres">
      <dgm:prSet presAssocID="{1119DC0E-D9E7-48BF-AEC7-4E301944C6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14DF670-FC99-B44A-9F2E-74784D5CF793}" type="pres">
      <dgm:prSet presAssocID="{1119DC0E-D9E7-48BF-AEC7-4E301944C67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F1EDB15-F3A8-4641-9B70-A38D090E5284}" type="presOf" srcId="{375C49B4-982B-460A-9FE4-5407DE769403}" destId="{E14DF670-FC99-B44A-9F2E-74784D5CF793}" srcOrd="0" destOrd="0" presId="urn:microsoft.com/office/officeart/2005/8/layout/matrix3"/>
    <dgm:cxn modelId="{4743E823-8698-3D43-9759-66BBAEDEDC24}" type="presOf" srcId="{36E5A1B6-42D9-46D5-8E59-AE05E3E26403}" destId="{8DF988B4-9C1E-6C43-B89E-7F0A0BD68908}" srcOrd="0" destOrd="0" presId="urn:microsoft.com/office/officeart/2005/8/layout/matrix3"/>
    <dgm:cxn modelId="{BB67332A-D957-094A-89F9-A3F160BF4DEF}" type="presOf" srcId="{1119DC0E-D9E7-48BF-AEC7-4E301944C677}" destId="{E1E8F21D-5086-934E-A8E4-B8A81F0A5464}" srcOrd="0" destOrd="0" presId="urn:microsoft.com/office/officeart/2005/8/layout/matrix3"/>
    <dgm:cxn modelId="{3FC7B063-E867-41E7-A99F-80D71D3B6AEA}" srcId="{1119DC0E-D9E7-48BF-AEC7-4E301944C677}" destId="{36E5A1B6-42D9-46D5-8E59-AE05E3E26403}" srcOrd="0" destOrd="0" parTransId="{957036B6-53D6-461D-ADB2-65DA4444530F}" sibTransId="{08F98031-BDCE-41DB-9452-BE36CC8C0468}"/>
    <dgm:cxn modelId="{417F9066-9A7B-458E-8C55-F6D1A3FA2A8C}" srcId="{1119DC0E-D9E7-48BF-AEC7-4E301944C677}" destId="{B43113EC-0B72-4784-92AA-668594832EA8}" srcOrd="2" destOrd="0" parTransId="{B28E5BB3-B233-44E1-B73A-932AAD4758B7}" sibTransId="{27BB39D9-661C-4A59-8724-39196346DA05}"/>
    <dgm:cxn modelId="{884A9778-C2B9-4D65-B669-1F7B19984F15}" srcId="{1119DC0E-D9E7-48BF-AEC7-4E301944C677}" destId="{375C49B4-982B-460A-9FE4-5407DE769403}" srcOrd="3" destOrd="0" parTransId="{598BD948-5250-4C88-8FE6-BAAD72459B47}" sibTransId="{53307D00-A811-4416-971E-225942AF0C96}"/>
    <dgm:cxn modelId="{C32B107A-8F77-4B17-8E7B-3E769FD9293C}" srcId="{1119DC0E-D9E7-48BF-AEC7-4E301944C677}" destId="{6A190A7A-5715-42FA-BD2E-95B04DDD046E}" srcOrd="1" destOrd="0" parTransId="{7A015EA5-439F-47FE-B598-41DFF4D048A9}" sibTransId="{4EEFBDFA-D24F-4E84-B8B5-4A7CB1F892B7}"/>
    <dgm:cxn modelId="{34C9B788-7773-E44E-87E8-88F924F36293}" type="presOf" srcId="{B43113EC-0B72-4784-92AA-668594832EA8}" destId="{4A12051A-A61B-7D47-B53E-57F5B351F9E7}" srcOrd="0" destOrd="0" presId="urn:microsoft.com/office/officeart/2005/8/layout/matrix3"/>
    <dgm:cxn modelId="{579839EA-6BBA-A34C-B45D-ADE6F9429688}" type="presOf" srcId="{6A190A7A-5715-42FA-BD2E-95B04DDD046E}" destId="{CEA9BFB3-680D-2B4D-9C0D-C3585D75CFD1}" srcOrd="0" destOrd="0" presId="urn:microsoft.com/office/officeart/2005/8/layout/matrix3"/>
    <dgm:cxn modelId="{16525260-E70A-1346-A97E-2187ECE2E0EE}" type="presParOf" srcId="{E1E8F21D-5086-934E-A8E4-B8A81F0A5464}" destId="{892CBC8C-68C2-4541-A72B-4C61145F0927}" srcOrd="0" destOrd="0" presId="urn:microsoft.com/office/officeart/2005/8/layout/matrix3"/>
    <dgm:cxn modelId="{92EFA906-D485-D444-8BAD-EFAF0EB38B11}" type="presParOf" srcId="{E1E8F21D-5086-934E-A8E4-B8A81F0A5464}" destId="{8DF988B4-9C1E-6C43-B89E-7F0A0BD68908}" srcOrd="1" destOrd="0" presId="urn:microsoft.com/office/officeart/2005/8/layout/matrix3"/>
    <dgm:cxn modelId="{4AB6D457-4C4B-1A47-A74D-BE3106D190EC}" type="presParOf" srcId="{E1E8F21D-5086-934E-A8E4-B8A81F0A5464}" destId="{CEA9BFB3-680D-2B4D-9C0D-C3585D75CFD1}" srcOrd="2" destOrd="0" presId="urn:microsoft.com/office/officeart/2005/8/layout/matrix3"/>
    <dgm:cxn modelId="{2633C405-AFCD-EF49-9FC4-09C367641EB5}" type="presParOf" srcId="{E1E8F21D-5086-934E-A8E4-B8A81F0A5464}" destId="{4A12051A-A61B-7D47-B53E-57F5B351F9E7}" srcOrd="3" destOrd="0" presId="urn:microsoft.com/office/officeart/2005/8/layout/matrix3"/>
    <dgm:cxn modelId="{1EFFCD6B-4A04-4648-98CB-8EDF9EAF1174}" type="presParOf" srcId="{E1E8F21D-5086-934E-A8E4-B8A81F0A5464}" destId="{E14DF670-FC99-B44A-9F2E-74784D5CF79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CBC8C-68C2-4541-A72B-4C61145F0927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988B4-9C1E-6C43-B89E-7F0A0BD68908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Hand and respiratory hygiene</a:t>
          </a:r>
          <a:endParaRPr lang="en-US" sz="2100" kern="1200" dirty="0"/>
        </a:p>
      </dsp:txBody>
      <dsp:txXfrm>
        <a:off x="1007221" y="627745"/>
        <a:ext cx="1937228" cy="1937228"/>
      </dsp:txXfrm>
    </dsp:sp>
    <dsp:sp modelId="{CEA9BFB3-680D-2B4D-9C0D-C3585D75CFD1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Use of personal protective equipment (e.g., gloves, masks, eyewear)</a:t>
          </a:r>
          <a:endParaRPr lang="en-US" sz="2100" kern="1200"/>
        </a:p>
      </dsp:txBody>
      <dsp:txXfrm>
        <a:off x="3319190" y="627745"/>
        <a:ext cx="1937228" cy="1937228"/>
      </dsp:txXfrm>
    </dsp:sp>
    <dsp:sp modelId="{4A12051A-A61B-7D47-B53E-57F5B351F9E7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Isolation</a:t>
          </a:r>
        </a:p>
      </dsp:txBody>
      <dsp:txXfrm>
        <a:off x="1007221" y="2939714"/>
        <a:ext cx="1937228" cy="1937228"/>
      </dsp:txXfrm>
    </dsp:sp>
    <dsp:sp modelId="{E14DF670-FC99-B44A-9F2E-74784D5CF793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Cleaning and disinfection of environmental surfaces</a:t>
          </a:r>
          <a:endParaRPr lang="en-US" sz="2100" kern="1200" dirty="0"/>
        </a:p>
      </dsp:txBody>
      <dsp:txXfrm>
        <a:off x="3319190" y="2939714"/>
        <a:ext cx="1937228" cy="193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2A388-C530-C540-9BF7-C07FAF72E5A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07C20-DA96-9849-936F-BD98C49A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7C20-DA96-9849-936F-BD98C49A25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1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7C20-DA96-9849-936F-BD98C49A25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9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5412CCAF-EBDA-904A-81B8-7F6F41C57B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FFEFF862-7982-2047-8272-FBBC9D0B4F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The WHO 5 moments still apply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Gloves are not a substitute for hand hygiene – they protect the wearer but if not changes between patients / residents or between different procedure with the same patient / resident then they become part of the problem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Don’t routinely gel or wash gloves 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COVID-19 is an enveloped virus and therefore destroyed by alcohol hand rubs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DED99B8C-89AB-724E-8F53-935FD8A51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0C255E-5F1C-C847-B31E-6E0ED6B5BC3E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808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7C20-DA96-9849-936F-BD98C49A25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2BFA-80D4-704E-B177-DEBC24C2E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BDAD8-E438-C147-9B87-C69819D30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0379C-8CBB-5149-ACD8-34E51019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B607-11A0-484D-B3AA-627DC381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BF8B6-93A7-B64E-A34A-4D06016B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084-10BB-3044-81B1-4C52BBE75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2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A5AF-8907-0C44-83F6-10AA13DC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68E5C-4C8D-A14E-AFFD-8CCB2FF5D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D2ED1-ECBC-3D41-8AAB-4E9996BC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EFF6A-F6FC-5047-A89C-86ED4435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9ECF1-971D-C44F-9F5A-71D5548A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084-10BB-3044-81B1-4C52BBE75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7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3415F-2D1E-6C44-8B14-0C9E15D16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659AC-5CE9-F846-B76D-5684DD66C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D7E27-9F95-DA40-B569-7589844E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C0A0D-9A94-514F-B9BE-14CA81E7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490F1-1362-9A47-928F-DE902880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084-10BB-3044-81B1-4C52BBE75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8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5D24-BA6C-6B4D-B796-393AAF97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51635-4236-3744-80C3-758D92576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B3DA1-9AA6-F648-A454-4BF336A3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4442D-AAF8-5244-907D-104EAEDE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ABBC3-631B-3644-99C9-B5331427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084-10BB-3044-81B1-4C52BBE75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0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5A9F-62FB-C44D-B352-48C54EC7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F407A-2F07-0345-B0CC-C6EB21787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C82B8-064E-9340-A789-A0242B22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3B8FE-845B-3E44-85B0-3CBA84BB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5A671-712F-8B48-9FCA-9A2C21FF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084-10BB-3044-81B1-4C52BBE75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5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34B5-495E-A548-B513-8CEF452F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8F303-E3A7-BF44-A6A1-F0EFCDA4C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7C96-2BF5-FA45-8FD3-30620EC65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21CA7-15C3-5E46-97E4-6C5BD7AB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6DB0C-F12E-8440-822C-4639BD19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1AB7A-89B8-5640-8B76-C657458B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084-10BB-3044-81B1-4C52BBE75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3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4242-37DE-9D4E-9986-8C8BD12A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5AF2-C58B-9647-B7DB-0A8F6D765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778D-A36E-CB48-842E-6E6071A6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2D20F7-4E25-3C45-B96E-C50517F87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3341D-54F4-D44F-B882-43FCFF26C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CC94E-FA11-1249-AD49-7198B2B1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36E65-1A6E-FB4A-BD32-08F26BFA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E46C2-FA80-C740-950F-D532FCCA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084-10BB-3044-81B1-4C52BBE75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9878-A6C4-4D4E-B819-7AC6DE5D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38D47-DB09-0E45-9E05-A5E0AEC7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71355-11D3-8D4C-99DC-B9EC358F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E0A1C-7D7A-BF4F-AB0E-4258E366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084-10BB-3044-81B1-4C52BBE75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9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5D6C3B-9F89-4047-8771-9DBEF0CF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F59A0-2DA1-384B-9F0C-7F318986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F09BA-085A-4241-819B-74B0B092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084-10BB-3044-81B1-4C52BBE75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0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DB76-89E1-4A4E-A8F7-E0ACA7AA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2F3E-5EB8-CB48-9729-36A9E89D7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4839E-7AD2-3A4A-B727-43072BCF8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7985F-26AF-8E4E-B46D-EFAEE963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9B4A1-87A1-A74A-BE26-6402B8FE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0042A-0E26-A44F-A248-F67358E9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084-10BB-3044-81B1-4C52BBE75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2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6F01-8437-614B-9D45-A6D1106A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B2AA3-52C5-E144-8FE3-F8EE3D1DC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B7E39-6630-9C4E-9B03-B10A3DF1A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121BB-B9E9-624B-ADAD-5F9338AF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D2CFA-29CA-F649-BAD1-268DF9C1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19E76-FEC6-DE4F-A93A-921EBF39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084-10BB-3044-81B1-4C52BBE75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955DC-5ACB-D649-B57B-F34F106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66850-B481-FE4F-96CB-9404691CB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BBADA-9509-EF48-BE91-D86ACDF4B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5/4/20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1727C-37A0-B84F-976D-B9E431DC5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6FD57-A0D2-2149-A52E-C77E901D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4084-10BB-3044-81B1-4C52BBE75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his.org.uk/resources-guidelines/novel-coronavirus-resources/" TargetMode="Externa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hyperlink" Target="https://www.ips.uk.net/" TargetMode="External"/><Relationship Id="rId5" Type="http://schemas.openxmlformats.org/officeDocument/2006/relationships/hyperlink" Target="https://www.gov.uk/government/publications/wuhan-novel-coronavirus-infection-prevention-and-control" TargetMode="External"/><Relationship Id="rId4" Type="http://schemas.openxmlformats.org/officeDocument/2006/relationships/hyperlink" Target="https://phw.nhs.wales/topics/latest-information-on-novel%20coronavirus-covid-19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1D89628-F537-F04D-AE1E-194861FA5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688976"/>
            <a:ext cx="121920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4800" b="1" dirty="0"/>
              <a:t>COVID-19</a:t>
            </a:r>
            <a:br>
              <a:rPr lang="en-GB" altLang="en-US" sz="4800" b="1" dirty="0"/>
            </a:br>
            <a:r>
              <a:rPr lang="en-GB" altLang="en-US" sz="4000" b="1" dirty="0"/>
              <a:t>Infection Prevention and Control</a:t>
            </a:r>
            <a:br>
              <a:rPr lang="en-GB" altLang="en-US" sz="4000" b="1" dirty="0"/>
            </a:br>
            <a:r>
              <a:rPr lang="en-GB" altLang="en-US" sz="4000" b="1" dirty="0"/>
              <a:t>For Care Home Settings  </a:t>
            </a:r>
          </a:p>
        </p:txBody>
      </p:sp>
      <p:sp>
        <p:nvSpPr>
          <p:cNvPr id="13318" name="TextBox 1">
            <a:extLst>
              <a:ext uri="{FF2B5EF4-FFF2-40B4-BE49-F238E27FC236}">
                <a16:creationId xmlns:a16="http://schemas.microsoft.com/office/drawing/2014/main" id="{E9AD9634-FFE3-704A-9503-A72AF891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320" y="6189564"/>
            <a:ext cx="19156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204C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04C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04C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04C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04C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/>
              <a:t>May  2020 Version 1a</a:t>
            </a:r>
          </a:p>
        </p:txBody>
      </p:sp>
      <p:pic>
        <p:nvPicPr>
          <p:cNvPr id="12" name="Picture 2" descr="Image result for coronavirus">
            <a:extLst>
              <a:ext uri="{FF2B5EF4-FFF2-40B4-BE49-F238E27FC236}">
                <a16:creationId xmlns:a16="http://schemas.microsoft.com/office/drawing/2014/main" id="{6E0DFA28-00D7-674D-AE77-DA9D18F9C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3" y="2767914"/>
            <a:ext cx="6289588" cy="27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DUHB LOGO">
            <a:extLst>
              <a:ext uri="{FF2B5EF4-FFF2-40B4-BE49-F238E27FC236}">
                <a16:creationId xmlns:a16="http://schemas.microsoft.com/office/drawing/2014/main" id="{2D57EAB1-EE8B-C447-B664-DECBE762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72" y="3064475"/>
            <a:ext cx="5610512" cy="218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edia1 slide 2 New">
            <a:hlinkClick r:id="" action="ppaction://media"/>
            <a:extLst>
              <a:ext uri="{FF2B5EF4-FFF2-40B4-BE49-F238E27FC236}">
                <a16:creationId xmlns:a16="http://schemas.microsoft.com/office/drawing/2014/main" id="{3498A872-DF92-4331-BC5D-EE69B29A9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8033CC-D08D-4609-83FF-2537764F4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6915" y="844868"/>
            <a:ext cx="8465085" cy="5167312"/>
          </a:xfrm>
          <a:custGeom>
            <a:avLst/>
            <a:gdLst>
              <a:gd name="connsiteX0" fmla="*/ 2612652 w 8465085"/>
              <a:gd name="connsiteY0" fmla="*/ 0 h 5167312"/>
              <a:gd name="connsiteX1" fmla="*/ 7243482 w 8465085"/>
              <a:gd name="connsiteY1" fmla="*/ 0 h 5167312"/>
              <a:gd name="connsiteX2" fmla="*/ 8465085 w 8465085"/>
              <a:gd name="connsiteY2" fmla="*/ 0 h 5167312"/>
              <a:gd name="connsiteX3" fmla="*/ 8465085 w 8465085"/>
              <a:gd name="connsiteY3" fmla="*/ 5167312 h 5167312"/>
              <a:gd name="connsiteX4" fmla="*/ 7243482 w 8465085"/>
              <a:gd name="connsiteY4" fmla="*/ 5167312 h 5167312"/>
              <a:gd name="connsiteX5" fmla="*/ 221324 w 8465085"/>
              <a:gd name="connsiteY5" fmla="*/ 5167312 h 5167312"/>
              <a:gd name="connsiteX6" fmla="*/ 2615203 w 8465085"/>
              <a:gd name="connsiteY6" fmla="*/ 952 h 5167312"/>
              <a:gd name="connsiteX7" fmla="*/ 2612652 w 8465085"/>
              <a:gd name="connsiteY7" fmla="*/ 952 h 5167312"/>
              <a:gd name="connsiteX8" fmla="*/ 0 w 8465085"/>
              <a:gd name="connsiteY8" fmla="*/ 0 h 5167312"/>
              <a:gd name="connsiteX9" fmla="*/ 2274554 w 8465085"/>
              <a:gd name="connsiteY9" fmla="*/ 0 h 5167312"/>
              <a:gd name="connsiteX10" fmla="*/ 2274554 w 8465085"/>
              <a:gd name="connsiteY10" fmla="*/ 952 h 5167312"/>
              <a:gd name="connsiteX11" fmla="*/ 0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2612652" y="0"/>
                </a:moveTo>
                <a:lnTo>
                  <a:pt x="7243482" y="0"/>
                </a:lnTo>
                <a:lnTo>
                  <a:pt x="8465085" y="0"/>
                </a:lnTo>
                <a:lnTo>
                  <a:pt x="8465085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2652" y="952"/>
                </a:lnTo>
                <a:close/>
                <a:moveTo>
                  <a:pt x="0" y="0"/>
                </a:moveTo>
                <a:lnTo>
                  <a:pt x="2274554" y="0"/>
                </a:lnTo>
                <a:lnTo>
                  <a:pt x="2274554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BADA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DBDA4-F255-584F-B13F-C7DFB413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Principle 1: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F4DF0-6E34-0645-A9DF-5FE64DE66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950" y="1137208"/>
            <a:ext cx="8229599" cy="45826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/>
              <a:t>Standard Infection Prevention Precautions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C9328-ABA2-E342-BCBB-EACAC58F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pic>
        <p:nvPicPr>
          <p:cNvPr id="6" name="Media1 slide 10 New">
            <a:hlinkClick r:id="" action="ppaction://media"/>
            <a:extLst>
              <a:ext uri="{FF2B5EF4-FFF2-40B4-BE49-F238E27FC236}">
                <a16:creationId xmlns:a16="http://schemas.microsoft.com/office/drawing/2014/main" id="{ABD3BE01-A41D-439B-8FBB-0A6FC44F72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">
        <p15:prstTrans prst="pageCurlDouble"/>
      </p:transition>
    </mc:Choice>
    <mc:Fallback xmlns="">
      <p:transition spd="slow" advClick="0" advTm="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9E82-4019-D34E-B804-9FD15584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-1371600"/>
            <a:ext cx="4743450" cy="8972549"/>
          </a:xfrm>
        </p:spPr>
        <p:txBody>
          <a:bodyPr>
            <a:normAutofit/>
          </a:bodyPr>
          <a:lstStyle/>
          <a:p>
            <a:br>
              <a:rPr lang="en-GB" sz="2100" dirty="0"/>
            </a:br>
            <a:br>
              <a:rPr lang="en-GB" sz="2100" dirty="0"/>
            </a:br>
            <a:br>
              <a:rPr lang="en-GB" sz="2100" dirty="0"/>
            </a:br>
            <a:br>
              <a:rPr lang="en-GB" sz="2100" dirty="0">
                <a:latin typeface="+mn-lt"/>
              </a:rPr>
            </a:br>
            <a:br>
              <a:rPr lang="en-GB" sz="2100" dirty="0">
                <a:latin typeface="+mn-lt"/>
              </a:rPr>
            </a:br>
            <a:r>
              <a:rPr lang="en-GB" sz="2800" b="1" dirty="0">
                <a:latin typeface="+mn-lt"/>
              </a:rPr>
              <a:t>Standard Precautions </a:t>
            </a:r>
            <a:br>
              <a:rPr lang="en-GB" sz="2800" b="1" dirty="0">
                <a:latin typeface="+mn-lt"/>
              </a:rPr>
            </a:br>
            <a:r>
              <a:rPr lang="en-GB" sz="2800" dirty="0">
                <a:latin typeface="+mn-lt"/>
              </a:rPr>
              <a:t>are a set of  </a:t>
            </a:r>
            <a:r>
              <a:rPr lang="en-GB" sz="2800" dirty="0">
                <a:ln>
                  <a:solidFill>
                    <a:sysClr val="windowText" lastClr="000000"/>
                  </a:solidFill>
                </a:ln>
                <a:latin typeface="+mn-lt"/>
              </a:rPr>
              <a:t>minimum</a:t>
            </a:r>
            <a:r>
              <a:rPr lang="en-GB" sz="2800" dirty="0">
                <a:latin typeface="+mn-lt"/>
              </a:rPr>
              <a:t> infection prevention practices that apply in any healthcare setting </a:t>
            </a:r>
            <a:br>
              <a:rPr lang="en-GB" sz="2800" dirty="0">
                <a:latin typeface="+mn-lt"/>
              </a:rPr>
            </a:b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Standard Precautions include 4 of the key interventions to prevent the spread of COVID-19: </a:t>
            </a:r>
            <a:br>
              <a:rPr lang="en-GB" sz="2100" dirty="0"/>
            </a:br>
            <a:br>
              <a:rPr lang="en-GB" sz="2100" dirty="0"/>
            </a:br>
            <a:r>
              <a:rPr lang="en-GB" sz="2100" dirty="0"/>
              <a:t>https://</a:t>
            </a:r>
            <a:r>
              <a:rPr lang="en-GB" sz="2100" dirty="0" err="1"/>
              <a:t>phw.nhs.wales</a:t>
            </a:r>
            <a:r>
              <a:rPr lang="en-GB" sz="2100" dirty="0"/>
              <a:t>/services-and-teams/harp/infection-prevention-and-control/</a:t>
            </a:r>
            <a:endParaRPr lang="en-US" sz="21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CA3617-114F-4F52-A1A2-023985357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42480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3391-E548-B81D-0FB0DF5D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pic>
        <p:nvPicPr>
          <p:cNvPr id="6" name="Media1 slide 11 New">
            <a:hlinkClick r:id="" action="ppaction://media"/>
            <a:extLst>
              <a:ext uri="{FF2B5EF4-FFF2-40B4-BE49-F238E27FC236}">
                <a16:creationId xmlns:a16="http://schemas.microsoft.com/office/drawing/2014/main" id="{4FE5A50B-21C5-4142-9B28-80C76B9A3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0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40">
        <p15:prstTrans prst="pageCurlDouble"/>
      </p:transition>
    </mc:Choice>
    <mc:Fallback xmlns="">
      <p:transition spd="slow" advClick="0" advTm="2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29" name="Title 1">
            <a:extLst>
              <a:ext uri="{FF2B5EF4-FFF2-40B4-BE49-F238E27FC236}">
                <a16:creationId xmlns:a16="http://schemas.microsoft.com/office/drawing/2014/main" id="{A0310DCA-7529-7E44-BB31-FF7C1AE75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 fontScale="90000"/>
          </a:bodyPr>
          <a:lstStyle/>
          <a:p>
            <a:r>
              <a:rPr lang="en-GB" altLang="en-US" sz="2800" b="1" dirty="0"/>
              <a:t>Standard Precautions</a:t>
            </a:r>
            <a:br>
              <a:rPr lang="en-GB" altLang="en-US" sz="2800" b="1" dirty="0"/>
            </a:br>
            <a:br>
              <a:rPr lang="en-GB" altLang="en-US" sz="2800" b="1" dirty="0"/>
            </a:br>
            <a:r>
              <a:rPr lang="en-GB" altLang="en-US" sz="3100" b="1" dirty="0"/>
              <a:t>Hand Hygiene</a:t>
            </a:r>
            <a:r>
              <a:rPr lang="en-GB" altLang="en-US" sz="2800" b="1" dirty="0"/>
              <a:t>: when to clean your hands 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251DD012-30AE-6944-800D-2C8E698199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3468" y="2382593"/>
            <a:ext cx="3363974" cy="3671074"/>
          </a:xfrm>
        </p:spPr>
        <p:txBody>
          <a:bodyPr>
            <a:normAutofit/>
          </a:bodyPr>
          <a:lstStyle/>
          <a:p>
            <a:endParaRPr lang="en-GB" altLang="en-US" sz="1700" dirty="0"/>
          </a:p>
          <a:p>
            <a:endParaRPr lang="en-GB" altLang="en-US" sz="1700" dirty="0"/>
          </a:p>
        </p:txBody>
      </p:sp>
      <p:pic>
        <p:nvPicPr>
          <p:cNvPr id="22532" name="Picture 2" descr="Image result for 5 moments of hand hygiene image">
            <a:extLst>
              <a:ext uri="{FF2B5EF4-FFF2-40B4-BE49-F238E27FC236}">
                <a16:creationId xmlns:a16="http://schemas.microsoft.com/office/drawing/2014/main" id="{3D897E04-E2CD-6444-A276-F22EFA3E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721" y="776377"/>
            <a:ext cx="7436279" cy="567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2F14DB-5748-3D49-A73F-A4C8ED706158}"/>
              </a:ext>
            </a:extLst>
          </p:cNvPr>
          <p:cNvSpPr txBox="1"/>
          <p:nvPr/>
        </p:nvSpPr>
        <p:spPr>
          <a:xfrm flipH="1">
            <a:off x="744893" y="3704312"/>
            <a:ext cx="2898481" cy="275152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7204C4"/>
              </a:buClr>
              <a:defRPr/>
            </a:pPr>
            <a:r>
              <a:rPr lang="en-GB" sz="2400" b="1" kern="0" dirty="0">
                <a:solidFill>
                  <a:schemeClr val="bg1"/>
                </a:solidFill>
                <a:latin typeface="Arial"/>
              </a:rPr>
              <a:t>Alcohol gel (at least 60%) is effective against COVID-19</a:t>
            </a:r>
          </a:p>
          <a:p>
            <a:pPr algn="ctr">
              <a:spcBef>
                <a:spcPct val="20000"/>
              </a:spcBef>
              <a:buClr>
                <a:srgbClr val="7204C4"/>
              </a:buClr>
              <a:defRPr/>
            </a:pPr>
            <a:r>
              <a:rPr lang="en-GB" sz="2400" b="1" kern="0" dirty="0">
                <a:solidFill>
                  <a:schemeClr val="bg1"/>
                </a:solidFill>
                <a:latin typeface="Arial"/>
              </a:rPr>
              <a:t>Soap and water should be used if hands are soiled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7DDA1-7C3A-484D-A342-29125979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A32BE-A92E-ED4F-A011-080BF4549F43}"/>
              </a:ext>
            </a:extLst>
          </p:cNvPr>
          <p:cNvSpPr txBox="1"/>
          <p:nvPr/>
        </p:nvSpPr>
        <p:spPr>
          <a:xfrm>
            <a:off x="643468" y="2853843"/>
            <a:ext cx="336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Gloves are not a substitute for hand hygiene</a:t>
            </a:r>
          </a:p>
        </p:txBody>
      </p:sp>
      <p:pic>
        <p:nvPicPr>
          <p:cNvPr id="3" name="Media1 slide 12 New">
            <a:hlinkClick r:id="" action="ppaction://media"/>
            <a:extLst>
              <a:ext uri="{FF2B5EF4-FFF2-40B4-BE49-F238E27FC236}">
                <a16:creationId xmlns:a16="http://schemas.microsoft.com/office/drawing/2014/main" id="{12B92B71-9494-4F5F-A665-1AB381DBF5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85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440">
        <p15:prstTrans prst="pageCurlDouble"/>
      </p:transition>
    </mc:Choice>
    <mc:Fallback xmlns="">
      <p:transition spd="slow" advClick="0" advTm="1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8317-3C0D-3745-8687-ACFB2817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wash your hands effectively </a:t>
            </a:r>
            <a:br>
              <a:rPr lang="en-US" dirty="0"/>
            </a:br>
            <a:r>
              <a:rPr lang="en-US" dirty="0"/>
              <a:t>- in 20 seconds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4DB4D-7E0D-C643-A499-DE4DD9040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y2mate.com - How to wash your hands _ NHS_aGJNspLRdrc_360p.mp4" descr="y2mate.com - How to wash your hands _ NHS_aGJNspLRdrc_360p.mp4">
            <a:hlinkClick r:id="" action="ppaction://media"/>
            <a:extLst>
              <a:ext uri="{FF2B5EF4-FFF2-40B4-BE49-F238E27FC236}">
                <a16:creationId xmlns:a16="http://schemas.microsoft.com/office/drawing/2014/main" id="{736BAD3E-6AD0-014A-A7DD-8CD88F35F6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2000" y="1578077"/>
            <a:ext cx="8128000" cy="49147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544F2-1C2C-2C45-963D-20693552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60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60">
        <p15:prstTrans prst="pageCurlDouble"/>
      </p:transition>
    </mc:Choice>
    <mc:Fallback xmlns="">
      <p:transition spd="slow" advClick="0" advTm="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CD96B4F6-232B-4B4C-9316-AE0B98DE5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3667" y="803325"/>
            <a:ext cx="5699717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Patient/resident hand hygiene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4A11B120-7E26-234B-9DAA-AD03FACD9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087" y="292608"/>
            <a:ext cx="2406779" cy="433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6B4D747F-C28A-414E-88C6-C386BFFB5F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53667" y="2642838"/>
            <a:ext cx="5314543" cy="3624147"/>
          </a:xfrm>
        </p:spPr>
        <p:txBody>
          <a:bodyPr anchor="t">
            <a:normAutofit fontScale="85000" lnSpcReduction="20000"/>
          </a:bodyPr>
          <a:lstStyle/>
          <a:p>
            <a:r>
              <a:rPr lang="en-US" altLang="en-US" sz="2400" dirty="0"/>
              <a:t>Encourage patients/residents  to clean their hands</a:t>
            </a:r>
          </a:p>
          <a:p>
            <a:endParaRPr lang="en-US" altLang="en-US" sz="2400" dirty="0"/>
          </a:p>
          <a:p>
            <a:pPr lvl="1"/>
            <a:r>
              <a:rPr lang="en-US" altLang="en-US" dirty="0"/>
              <a:t>After coughing/sneezing</a:t>
            </a:r>
          </a:p>
          <a:p>
            <a:pPr lvl="1"/>
            <a:r>
              <a:rPr lang="en-US" altLang="en-US" dirty="0"/>
              <a:t>Before and after eating</a:t>
            </a:r>
          </a:p>
          <a:p>
            <a:pPr lvl="1"/>
            <a:r>
              <a:rPr lang="en-US" altLang="en-US" dirty="0"/>
              <a:t>After using the toilet / commode</a:t>
            </a:r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sz="2400" dirty="0"/>
              <a:t>Make hand wipes or alcohol hand rub available at bedside for residents to use (carry out a risk assessment)</a:t>
            </a:r>
          </a:p>
          <a:p>
            <a:endParaRPr lang="en-US" altLang="en-US" sz="2400" dirty="0"/>
          </a:p>
          <a:p>
            <a:r>
              <a:rPr lang="en-US" altLang="en-US" sz="2400" dirty="0"/>
              <a:t>Give them a bag for their waste tissues/wipes</a:t>
            </a:r>
          </a:p>
          <a:p>
            <a:endParaRPr lang="en-US" altLang="en-US" sz="2400" dirty="0"/>
          </a:p>
          <a:p>
            <a:endParaRPr lang="en-US" alt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12F24-3992-2249-B5F3-E3AA3B81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pic>
        <p:nvPicPr>
          <p:cNvPr id="4" name="Media1 slide 14 New">
            <a:hlinkClick r:id="" action="ppaction://media"/>
            <a:extLst>
              <a:ext uri="{FF2B5EF4-FFF2-40B4-BE49-F238E27FC236}">
                <a16:creationId xmlns:a16="http://schemas.microsoft.com/office/drawing/2014/main" id="{AB0DDD41-F38B-4444-B54A-33A9DFFE7D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90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90">
        <p15:prstTrans prst="pageCurlDouble"/>
      </p:transition>
    </mc:Choice>
    <mc:Fallback xmlns="">
      <p:transition spd="slow" advClick="0" advTm="1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97D0978-617E-FB44-9E4E-22096CD46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836614"/>
            <a:ext cx="9274175" cy="649287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Personal &amp; respiratory hygiene to prevent spread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17355448-5DB9-F646-954D-827A2047D2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8863" y="1253613"/>
            <a:ext cx="9274175" cy="4767773"/>
          </a:xfrm>
        </p:spPr>
        <p:txBody>
          <a:bodyPr>
            <a:normAutofit/>
          </a:bodyPr>
          <a:lstStyle/>
          <a:p>
            <a:endParaRPr lang="en-GB" altLang="en-US" sz="3200" dirty="0"/>
          </a:p>
          <a:p>
            <a:r>
              <a:rPr lang="en-GB" altLang="en-US" sz="3200" dirty="0"/>
              <a:t>Cough or respiratory etiquette </a:t>
            </a:r>
          </a:p>
          <a:p>
            <a:pPr marL="0" indent="0">
              <a:buNone/>
            </a:pPr>
            <a:endParaRPr lang="en-GB" altLang="en-US" sz="3200" dirty="0"/>
          </a:p>
          <a:p>
            <a:pPr lvl="1"/>
            <a:r>
              <a:rPr lang="en-GB" altLang="en-US" sz="3200" dirty="0"/>
              <a:t>Cover mouth and nose with a tissue or your sleeve (not your hands)</a:t>
            </a:r>
          </a:p>
          <a:p>
            <a:pPr lvl="1"/>
            <a:r>
              <a:rPr lang="en-GB" altLang="en-US" sz="3200" dirty="0"/>
              <a:t>Dispose of tissues directly into bin</a:t>
            </a:r>
          </a:p>
          <a:p>
            <a:pPr lvl="1"/>
            <a:r>
              <a:rPr lang="en-GB" altLang="en-US" sz="3200" dirty="0"/>
              <a:t>Clean your hands</a:t>
            </a:r>
          </a:p>
          <a:p>
            <a:endParaRPr lang="en-GB" altLang="en-US" dirty="0"/>
          </a:p>
        </p:txBody>
      </p:sp>
      <p:pic>
        <p:nvPicPr>
          <p:cNvPr id="20484" name="Picture 7" descr="Catch it. Bin it. Kill it.">
            <a:extLst>
              <a:ext uri="{FF2B5EF4-FFF2-40B4-BE49-F238E27FC236}">
                <a16:creationId xmlns:a16="http://schemas.microsoft.com/office/drawing/2014/main" id="{5636EEDB-CF24-0447-A2B6-EE09AAC87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7154"/>
            <a:ext cx="292735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5EC79C64-BF3F-4440-B4FE-2F0C336AA9A1}"/>
              </a:ext>
            </a:extLst>
          </p:cNvPr>
          <p:cNvSpPr/>
          <p:nvPr/>
        </p:nvSpPr>
        <p:spPr>
          <a:xfrm>
            <a:off x="8982076" y="5409403"/>
            <a:ext cx="3060700" cy="1223964"/>
          </a:xfrm>
          <a:prstGeom prst="wedgeRectCallout">
            <a:avLst>
              <a:gd name="adj1" fmla="val -97418"/>
              <a:gd name="adj2" fmla="val -70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Ensure patients have hand wipes or alcohol hand rub available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25B29-4897-1B47-9331-758483D6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pic>
        <p:nvPicPr>
          <p:cNvPr id="5" name="Media1 slide 15 New">
            <a:hlinkClick r:id="" action="ppaction://media"/>
            <a:extLst>
              <a:ext uri="{FF2B5EF4-FFF2-40B4-BE49-F238E27FC236}">
                <a16:creationId xmlns:a16="http://schemas.microsoft.com/office/drawing/2014/main" id="{BBBBC0BD-C352-42B9-97CB-C3064C7983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8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">
        <p15:prstTrans prst="pageCurlDouble"/>
      </p:transition>
    </mc:Choice>
    <mc:Fallback xmlns="">
      <p:transition spd="slow" advClick="0" advTm="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135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0" name="Rectangle 1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5" name="Title 1">
            <a:extLst>
              <a:ext uri="{FF2B5EF4-FFF2-40B4-BE49-F238E27FC236}">
                <a16:creationId xmlns:a16="http://schemas.microsoft.com/office/drawing/2014/main" id="{2DA341CC-1DA0-214C-ADBB-E76CA73ED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GB" altLang="en-US" dirty="0"/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6AF77-6560-044E-A9C5-26A20D86E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Public Health Wales 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https://phw.nhs.wales/topics/latest-information-on-novel coronavirus-covid-19/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Gov.UK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https://www.gov.uk/government/publications/wuhan-novel-coronavirus-infection-prevention-and-control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UK Infection Prevention Society</a:t>
            </a:r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https://www.ips.uk.net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Healthcare Infection Society COVID resources </a:t>
            </a:r>
          </a:p>
          <a:p>
            <a:pPr marL="0" indent="0">
              <a:buNone/>
            </a:pPr>
            <a:r>
              <a:rPr lang="en-US" sz="1800" dirty="0">
                <a:hlinkClick r:id="rId7"/>
              </a:rPr>
              <a:t>https://www.his.org.uk</a:t>
            </a:r>
            <a:r>
              <a:rPr lang="en-US" sz="1800">
                <a:hlinkClick r:id="rId7"/>
              </a:rPr>
              <a:t>/resources-guidelines/novel-coronavirus-resources/</a:t>
            </a:r>
            <a:endParaRPr lang="en-US" sz="180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BD49BE-DFA4-B94B-B4CC-B6EEC7CE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  <p:pic>
        <p:nvPicPr>
          <p:cNvPr id="5" name="Media1 slide 48 New">
            <a:hlinkClick r:id="" action="ppaction://media"/>
            <a:extLst>
              <a:ext uri="{FF2B5EF4-FFF2-40B4-BE49-F238E27FC236}">
                <a16:creationId xmlns:a16="http://schemas.microsoft.com/office/drawing/2014/main" id="{F20A7B0A-3980-45F4-AF6C-B928789C4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7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80">
        <p15:prstTrans prst="pageCurlDouble"/>
      </p:transition>
    </mc:Choice>
    <mc:Fallback xmlns="">
      <p:transition spd="slow" advClick="0" advTm="1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E8F5-B481-DB4A-A27C-1F4EA43B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DUHB LOGO">
            <a:extLst>
              <a:ext uri="{FF2B5EF4-FFF2-40B4-BE49-F238E27FC236}">
                <a16:creationId xmlns:a16="http://schemas.microsoft.com/office/drawing/2014/main" id="{E51C205D-55B4-2048-A617-78A2F3C7F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845594"/>
            <a:ext cx="91313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FA425-5B80-9045-905A-722AF241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5/4/20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80">
        <p15:prstTrans prst="pageCurlDouble"/>
      </p:transition>
    </mc:Choice>
    <mc:Fallback xmlns="">
      <p:transition spd="slow" advClick="0" advTm="18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74A04AFFB3D84A8DC7CD18D34A16F4" ma:contentTypeVersion="0" ma:contentTypeDescription="Create a new document." ma:contentTypeScope="" ma:versionID="bd437f4f3576ffa2582ebb194dc7c4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854025-0C74-4A53-9A91-35E2A14EE1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722ADB-A005-4A6F-8FAC-499B1E16AD0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B49D11C-3F9A-4259-880C-B46D1C4C7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321</Words>
  <Application>Microsoft Office PowerPoint</Application>
  <PresentationFormat>Widescreen</PresentationFormat>
  <Paragraphs>67</Paragraphs>
  <Slides>9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COVID-19 Infection Prevention and Control For Care Home Settings  </vt:lpstr>
      <vt:lpstr>Principle 1: </vt:lpstr>
      <vt:lpstr>     Standard Precautions  are a set of  minimum infection prevention practices that apply in any healthcare setting   Standard Precautions include 4 of the key interventions to prevent the spread of COVID-19:   https://phw.nhs.wales/services-and-teams/harp/infection-prevention-and-control/</vt:lpstr>
      <vt:lpstr>Standard Precautions  Hand Hygiene: when to clean your hands </vt:lpstr>
      <vt:lpstr>How to wash your hands effectively  - in 20 seconds </vt:lpstr>
      <vt:lpstr>Patient/resident hand hygiene</vt:lpstr>
      <vt:lpstr>Personal &amp; respiratory hygiene to prevent spread</vt:lpstr>
      <vt:lpstr>Useful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Infection Prevention and Control For Care Home Settings</dc:title>
  <dc:creator>Tracey Gauci</dc:creator>
  <cp:lastModifiedBy>Michael McClymont</cp:lastModifiedBy>
  <cp:revision>85</cp:revision>
  <dcterms:created xsi:type="dcterms:W3CDTF">2020-05-04T16:38:29Z</dcterms:created>
  <dcterms:modified xsi:type="dcterms:W3CDTF">2020-06-09T10:17:09Z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0x0101001174A04AFFB3D84A8DC7CD18D34A16F4</vt:lpwstr>
  </property>
</Properties>
</file>