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4"/>
  </p:sldMasterIdLst>
  <p:notesMasterIdLst>
    <p:notesMasterId r:id="rId22"/>
  </p:notesMasterIdLst>
  <p:sldIdLst>
    <p:sldId id="270" r:id="rId5"/>
    <p:sldId id="917" r:id="rId6"/>
    <p:sldId id="296" r:id="rId7"/>
    <p:sldId id="900" r:id="rId8"/>
    <p:sldId id="298" r:id="rId9"/>
    <p:sldId id="896" r:id="rId10"/>
    <p:sldId id="899" r:id="rId11"/>
    <p:sldId id="918" r:id="rId12"/>
    <p:sldId id="294" r:id="rId13"/>
    <p:sldId id="919" r:id="rId14"/>
    <p:sldId id="901" r:id="rId15"/>
    <p:sldId id="912" r:id="rId16"/>
    <p:sldId id="257" r:id="rId17"/>
    <p:sldId id="928" r:id="rId18"/>
    <p:sldId id="327" r:id="rId19"/>
    <p:sldId id="283"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20"/>
    <p:restoredTop sz="88146"/>
  </p:normalViewPr>
  <p:slideViewPr>
    <p:cSldViewPr snapToGrid="0" snapToObjects="1">
      <p:cViewPr varScale="1">
        <p:scale>
          <a:sx n="63" d="100"/>
          <a:sy n="63" d="100"/>
        </p:scale>
        <p:origin x="5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C75F0E-8F43-4DF5-A070-FDEA96EFE14C}"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5058580C-1519-4822-B369-514C3AFC54F7}">
      <dgm:prSet custT="1"/>
      <dgm:spPr/>
      <dgm:t>
        <a:bodyPr/>
        <a:lstStyle/>
        <a:p>
          <a:r>
            <a:rPr lang="en-GB" sz="1800" dirty="0"/>
            <a:t>New virus therefore at beginning of the outbreak little was known about route of transmission &amp; mortality</a:t>
          </a:r>
          <a:endParaRPr lang="en-US" sz="1800" dirty="0"/>
        </a:p>
      </dgm:t>
    </dgm:pt>
    <dgm:pt modelId="{309F1648-6455-4A3C-9FD0-4B422A1A32DF}" type="parTrans" cxnId="{E901B374-29F3-4AF8-A616-AF27A423F490}">
      <dgm:prSet/>
      <dgm:spPr/>
      <dgm:t>
        <a:bodyPr/>
        <a:lstStyle/>
        <a:p>
          <a:endParaRPr lang="en-US"/>
        </a:p>
      </dgm:t>
    </dgm:pt>
    <dgm:pt modelId="{E608EEF7-1D17-454F-AC36-C0A4A6CBCD32}" type="sibTrans" cxnId="{E901B374-29F3-4AF8-A616-AF27A423F490}">
      <dgm:prSet/>
      <dgm:spPr/>
      <dgm:t>
        <a:bodyPr/>
        <a:lstStyle/>
        <a:p>
          <a:endParaRPr lang="en-US"/>
        </a:p>
      </dgm:t>
    </dgm:pt>
    <dgm:pt modelId="{25BB9BE7-77BB-4A8C-B264-0719024355ED}">
      <dgm:prSet custT="1"/>
      <dgm:spPr/>
      <dgm:t>
        <a:bodyPr/>
        <a:lstStyle/>
        <a:p>
          <a:r>
            <a:rPr lang="en-GB" sz="1800" dirty="0"/>
            <a:t>COVID-19 has now been declassified as High Consequence Infectious Disease (HCID) </a:t>
          </a:r>
          <a:endParaRPr lang="en-US" sz="1800" dirty="0"/>
        </a:p>
      </dgm:t>
    </dgm:pt>
    <dgm:pt modelId="{D3F5CF79-29AE-4DF3-B7F8-41FEA0B856F2}" type="parTrans" cxnId="{EF957AF8-4AD8-4436-871D-D7012C168E02}">
      <dgm:prSet/>
      <dgm:spPr/>
      <dgm:t>
        <a:bodyPr/>
        <a:lstStyle/>
        <a:p>
          <a:endParaRPr lang="en-US"/>
        </a:p>
      </dgm:t>
    </dgm:pt>
    <dgm:pt modelId="{B14982B1-C5EF-452C-9246-B29C8A5C78A3}" type="sibTrans" cxnId="{EF957AF8-4AD8-4436-871D-D7012C168E02}">
      <dgm:prSet/>
      <dgm:spPr/>
      <dgm:t>
        <a:bodyPr/>
        <a:lstStyle/>
        <a:p>
          <a:endParaRPr lang="en-US"/>
        </a:p>
      </dgm:t>
    </dgm:pt>
    <dgm:pt modelId="{3671837C-DA0F-441B-99E3-5EDEF957F85E}">
      <dgm:prSet custT="1"/>
      <dgm:spPr/>
      <dgm:t>
        <a:bodyPr/>
        <a:lstStyle/>
        <a:p>
          <a:r>
            <a:rPr lang="en-GB" sz="1800" dirty="0"/>
            <a:t>Evidence indicates that is spread by respiratory droplets not airborne</a:t>
          </a:r>
          <a:endParaRPr lang="en-US" sz="1800" dirty="0"/>
        </a:p>
      </dgm:t>
    </dgm:pt>
    <dgm:pt modelId="{7F4BA961-2642-46C1-99F3-DE2F55C6C59B}" type="parTrans" cxnId="{959ADDA8-CED9-47E3-BCF1-BFB08E7E3A2A}">
      <dgm:prSet/>
      <dgm:spPr/>
      <dgm:t>
        <a:bodyPr/>
        <a:lstStyle/>
        <a:p>
          <a:endParaRPr lang="en-US"/>
        </a:p>
      </dgm:t>
    </dgm:pt>
    <dgm:pt modelId="{2F6BB78E-2568-4BBF-853A-282869E24870}" type="sibTrans" cxnId="{959ADDA8-CED9-47E3-BCF1-BFB08E7E3A2A}">
      <dgm:prSet/>
      <dgm:spPr/>
      <dgm:t>
        <a:bodyPr/>
        <a:lstStyle/>
        <a:p>
          <a:endParaRPr lang="en-US"/>
        </a:p>
      </dgm:t>
    </dgm:pt>
    <dgm:pt modelId="{FEB9478F-B0F1-41A4-972E-608A7CE67E26}">
      <dgm:prSet custT="1"/>
      <dgm:spPr/>
      <dgm:t>
        <a:bodyPr/>
        <a:lstStyle/>
        <a:p>
          <a:r>
            <a:rPr lang="en-GB" sz="1800" dirty="0"/>
            <a:t>Precautions the same as for influenza: </a:t>
          </a:r>
          <a:endParaRPr lang="en-US" sz="1800" dirty="0"/>
        </a:p>
      </dgm:t>
    </dgm:pt>
    <dgm:pt modelId="{6051FF4E-8233-438E-8471-372191B002E5}" type="parTrans" cxnId="{ECB34F01-8698-4807-BABE-21BFC894DE07}">
      <dgm:prSet/>
      <dgm:spPr/>
      <dgm:t>
        <a:bodyPr/>
        <a:lstStyle/>
        <a:p>
          <a:endParaRPr lang="en-US"/>
        </a:p>
      </dgm:t>
    </dgm:pt>
    <dgm:pt modelId="{FCF7557E-7F1F-491A-8152-714C8DECDA68}" type="sibTrans" cxnId="{ECB34F01-8698-4807-BABE-21BFC894DE07}">
      <dgm:prSet/>
      <dgm:spPr/>
      <dgm:t>
        <a:bodyPr/>
        <a:lstStyle/>
        <a:p>
          <a:endParaRPr lang="en-US"/>
        </a:p>
      </dgm:t>
    </dgm:pt>
    <dgm:pt modelId="{3F4FCF8E-63EF-4D7B-AA22-2BF24DD97840}">
      <dgm:prSet/>
      <dgm:spPr/>
      <dgm:t>
        <a:bodyPr/>
        <a:lstStyle/>
        <a:p>
          <a:r>
            <a:rPr lang="en-GB"/>
            <a:t>Surgical masks protect mucous membrane from contamination by large respiratory droplet (and are as effective as FFP3 for this)</a:t>
          </a:r>
          <a:endParaRPr lang="en-US"/>
        </a:p>
      </dgm:t>
    </dgm:pt>
    <dgm:pt modelId="{9BB0EBF0-07C6-41B1-8CD2-5846025683FB}" type="parTrans" cxnId="{8238BE0B-7626-4D4B-8D76-CA3FE1BE781D}">
      <dgm:prSet/>
      <dgm:spPr/>
      <dgm:t>
        <a:bodyPr/>
        <a:lstStyle/>
        <a:p>
          <a:endParaRPr lang="en-US"/>
        </a:p>
      </dgm:t>
    </dgm:pt>
    <dgm:pt modelId="{9E650DE9-22CC-47DD-AC21-1085BCDB1597}" type="sibTrans" cxnId="{8238BE0B-7626-4D4B-8D76-CA3FE1BE781D}">
      <dgm:prSet/>
      <dgm:spPr/>
      <dgm:t>
        <a:bodyPr/>
        <a:lstStyle/>
        <a:p>
          <a:endParaRPr lang="en-US"/>
        </a:p>
      </dgm:t>
    </dgm:pt>
    <dgm:pt modelId="{D248ED9D-8848-4A91-AF24-1192B158F689}">
      <dgm:prSet/>
      <dgm:spPr/>
      <dgm:t>
        <a:bodyPr/>
        <a:lstStyle/>
        <a:p>
          <a:r>
            <a:rPr lang="en-GB"/>
            <a:t>FFP3 recommended for Aerosol Generating Procedures (AGP) and supply needs to be protected for this purpose</a:t>
          </a:r>
          <a:endParaRPr lang="en-US"/>
        </a:p>
      </dgm:t>
    </dgm:pt>
    <dgm:pt modelId="{135CAD79-D759-4F20-A3F5-36A7D2159EDC}" type="parTrans" cxnId="{F29C2075-325E-4F6B-A1E3-E51F44863B3B}">
      <dgm:prSet/>
      <dgm:spPr/>
      <dgm:t>
        <a:bodyPr/>
        <a:lstStyle/>
        <a:p>
          <a:endParaRPr lang="en-US"/>
        </a:p>
      </dgm:t>
    </dgm:pt>
    <dgm:pt modelId="{D4570357-6093-4F95-B64F-7BE9D1D8E65D}" type="sibTrans" cxnId="{F29C2075-325E-4F6B-A1E3-E51F44863B3B}">
      <dgm:prSet/>
      <dgm:spPr/>
      <dgm:t>
        <a:bodyPr/>
        <a:lstStyle/>
        <a:p>
          <a:endParaRPr lang="en-US"/>
        </a:p>
      </dgm:t>
    </dgm:pt>
    <dgm:pt modelId="{2F08063C-26FF-724A-B37C-9ADF409037C9}" type="pres">
      <dgm:prSet presAssocID="{3BC75F0E-8F43-4DF5-A070-FDEA96EFE14C}" presName="Name0" presStyleCnt="0">
        <dgm:presLayoutVars>
          <dgm:dir/>
          <dgm:animLvl val="lvl"/>
          <dgm:resizeHandles val="exact"/>
        </dgm:presLayoutVars>
      </dgm:prSet>
      <dgm:spPr/>
    </dgm:pt>
    <dgm:pt modelId="{60752DC4-28E9-8640-B893-FE2C0A8D097E}" type="pres">
      <dgm:prSet presAssocID="{FEB9478F-B0F1-41A4-972E-608A7CE67E26}" presName="boxAndChildren" presStyleCnt="0"/>
      <dgm:spPr/>
    </dgm:pt>
    <dgm:pt modelId="{5762FCD4-3350-7143-B353-752F158749C8}" type="pres">
      <dgm:prSet presAssocID="{FEB9478F-B0F1-41A4-972E-608A7CE67E26}" presName="parentTextBox" presStyleLbl="node1" presStyleIdx="0" presStyleCnt="4"/>
      <dgm:spPr/>
    </dgm:pt>
    <dgm:pt modelId="{BBC2EC9B-F6E3-DC43-ACBE-2E6D6A9910CE}" type="pres">
      <dgm:prSet presAssocID="{FEB9478F-B0F1-41A4-972E-608A7CE67E26}" presName="entireBox" presStyleLbl="node1" presStyleIdx="0" presStyleCnt="4"/>
      <dgm:spPr/>
    </dgm:pt>
    <dgm:pt modelId="{D26B7845-8F36-2243-8459-6821C585F19F}" type="pres">
      <dgm:prSet presAssocID="{FEB9478F-B0F1-41A4-972E-608A7CE67E26}" presName="descendantBox" presStyleCnt="0"/>
      <dgm:spPr/>
    </dgm:pt>
    <dgm:pt modelId="{16CC3475-FCDF-A945-A9B0-264A04F5C8E4}" type="pres">
      <dgm:prSet presAssocID="{3F4FCF8E-63EF-4D7B-AA22-2BF24DD97840}" presName="childTextBox" presStyleLbl="fgAccFollowNode1" presStyleIdx="0" presStyleCnt="2">
        <dgm:presLayoutVars>
          <dgm:bulletEnabled val="1"/>
        </dgm:presLayoutVars>
      </dgm:prSet>
      <dgm:spPr/>
    </dgm:pt>
    <dgm:pt modelId="{56C43DDE-AECA-6E44-B364-E4BEE4B5BC05}" type="pres">
      <dgm:prSet presAssocID="{D248ED9D-8848-4A91-AF24-1192B158F689}" presName="childTextBox" presStyleLbl="fgAccFollowNode1" presStyleIdx="1" presStyleCnt="2">
        <dgm:presLayoutVars>
          <dgm:bulletEnabled val="1"/>
        </dgm:presLayoutVars>
      </dgm:prSet>
      <dgm:spPr/>
    </dgm:pt>
    <dgm:pt modelId="{522A3C1F-901C-EC44-871B-4D7AC10E2E33}" type="pres">
      <dgm:prSet presAssocID="{2F6BB78E-2568-4BBF-853A-282869E24870}" presName="sp" presStyleCnt="0"/>
      <dgm:spPr/>
    </dgm:pt>
    <dgm:pt modelId="{6FA7DF88-DAB2-E449-A72E-E940BE2A809B}" type="pres">
      <dgm:prSet presAssocID="{3671837C-DA0F-441B-99E3-5EDEF957F85E}" presName="arrowAndChildren" presStyleCnt="0"/>
      <dgm:spPr/>
    </dgm:pt>
    <dgm:pt modelId="{5578751C-D4D6-B741-A33A-7BDFF3613112}" type="pres">
      <dgm:prSet presAssocID="{3671837C-DA0F-441B-99E3-5EDEF957F85E}" presName="parentTextArrow" presStyleLbl="node1" presStyleIdx="1" presStyleCnt="4"/>
      <dgm:spPr/>
    </dgm:pt>
    <dgm:pt modelId="{AAE2EEA4-0DC9-B74C-96C5-5379008B8FD0}" type="pres">
      <dgm:prSet presAssocID="{B14982B1-C5EF-452C-9246-B29C8A5C78A3}" presName="sp" presStyleCnt="0"/>
      <dgm:spPr/>
    </dgm:pt>
    <dgm:pt modelId="{11966F1C-E782-6842-AA75-B5961D0CEDE0}" type="pres">
      <dgm:prSet presAssocID="{25BB9BE7-77BB-4A8C-B264-0719024355ED}" presName="arrowAndChildren" presStyleCnt="0"/>
      <dgm:spPr/>
    </dgm:pt>
    <dgm:pt modelId="{6676A31E-EAAA-5D46-B29E-0953735436B2}" type="pres">
      <dgm:prSet presAssocID="{25BB9BE7-77BB-4A8C-B264-0719024355ED}" presName="parentTextArrow" presStyleLbl="node1" presStyleIdx="2" presStyleCnt="4"/>
      <dgm:spPr/>
    </dgm:pt>
    <dgm:pt modelId="{BA22AD0F-3640-3342-88B4-19458FC299F8}" type="pres">
      <dgm:prSet presAssocID="{E608EEF7-1D17-454F-AC36-C0A4A6CBCD32}" presName="sp" presStyleCnt="0"/>
      <dgm:spPr/>
    </dgm:pt>
    <dgm:pt modelId="{832F6416-BD77-A449-BA55-10F2799BF1F5}" type="pres">
      <dgm:prSet presAssocID="{5058580C-1519-4822-B369-514C3AFC54F7}" presName="arrowAndChildren" presStyleCnt="0"/>
      <dgm:spPr/>
    </dgm:pt>
    <dgm:pt modelId="{0C80F7C8-91D1-894C-9452-E693A7D68EB5}" type="pres">
      <dgm:prSet presAssocID="{5058580C-1519-4822-B369-514C3AFC54F7}" presName="parentTextArrow" presStyleLbl="node1" presStyleIdx="3" presStyleCnt="4"/>
      <dgm:spPr/>
    </dgm:pt>
  </dgm:ptLst>
  <dgm:cxnLst>
    <dgm:cxn modelId="{ECB34F01-8698-4807-BABE-21BFC894DE07}" srcId="{3BC75F0E-8F43-4DF5-A070-FDEA96EFE14C}" destId="{FEB9478F-B0F1-41A4-972E-608A7CE67E26}" srcOrd="3" destOrd="0" parTransId="{6051FF4E-8233-438E-8471-372191B002E5}" sibTransId="{FCF7557E-7F1F-491A-8152-714C8DECDA68}"/>
    <dgm:cxn modelId="{8238BE0B-7626-4D4B-8D76-CA3FE1BE781D}" srcId="{FEB9478F-B0F1-41A4-972E-608A7CE67E26}" destId="{3F4FCF8E-63EF-4D7B-AA22-2BF24DD97840}" srcOrd="0" destOrd="0" parTransId="{9BB0EBF0-07C6-41B1-8CD2-5846025683FB}" sibTransId="{9E650DE9-22CC-47DD-AC21-1085BCDB1597}"/>
    <dgm:cxn modelId="{AB17361C-B9FA-F04B-A74A-FB7AA82FD23B}" type="presOf" srcId="{FEB9478F-B0F1-41A4-972E-608A7CE67E26}" destId="{BBC2EC9B-F6E3-DC43-ACBE-2E6D6A9910CE}" srcOrd="1" destOrd="0" presId="urn:microsoft.com/office/officeart/2005/8/layout/process4"/>
    <dgm:cxn modelId="{B4D9D42F-48EE-5C43-82CA-8B3A8537E7BA}" type="presOf" srcId="{D248ED9D-8848-4A91-AF24-1192B158F689}" destId="{56C43DDE-AECA-6E44-B364-E4BEE4B5BC05}" srcOrd="0" destOrd="0" presId="urn:microsoft.com/office/officeart/2005/8/layout/process4"/>
    <dgm:cxn modelId="{D1BC5B3A-ABCC-1640-89EC-0C27FBC7BC5A}" type="presOf" srcId="{25BB9BE7-77BB-4A8C-B264-0719024355ED}" destId="{6676A31E-EAAA-5D46-B29E-0953735436B2}" srcOrd="0" destOrd="0" presId="urn:microsoft.com/office/officeart/2005/8/layout/process4"/>
    <dgm:cxn modelId="{025F713D-FCDB-1443-823D-220F8066ECE7}" type="presOf" srcId="{3F4FCF8E-63EF-4D7B-AA22-2BF24DD97840}" destId="{16CC3475-FCDF-A945-A9B0-264A04F5C8E4}" srcOrd="0" destOrd="0" presId="urn:microsoft.com/office/officeart/2005/8/layout/process4"/>
    <dgm:cxn modelId="{9EF53E6F-E5C4-434F-9676-8D9F6C990D54}" type="presOf" srcId="{3BC75F0E-8F43-4DF5-A070-FDEA96EFE14C}" destId="{2F08063C-26FF-724A-B37C-9ADF409037C9}" srcOrd="0" destOrd="0" presId="urn:microsoft.com/office/officeart/2005/8/layout/process4"/>
    <dgm:cxn modelId="{E901B374-29F3-4AF8-A616-AF27A423F490}" srcId="{3BC75F0E-8F43-4DF5-A070-FDEA96EFE14C}" destId="{5058580C-1519-4822-B369-514C3AFC54F7}" srcOrd="0" destOrd="0" parTransId="{309F1648-6455-4A3C-9FD0-4B422A1A32DF}" sibTransId="{E608EEF7-1D17-454F-AC36-C0A4A6CBCD32}"/>
    <dgm:cxn modelId="{F29C2075-325E-4F6B-A1E3-E51F44863B3B}" srcId="{FEB9478F-B0F1-41A4-972E-608A7CE67E26}" destId="{D248ED9D-8848-4A91-AF24-1192B158F689}" srcOrd="1" destOrd="0" parTransId="{135CAD79-D759-4F20-A3F5-36A7D2159EDC}" sibTransId="{D4570357-6093-4F95-B64F-7BE9D1D8E65D}"/>
    <dgm:cxn modelId="{959ADDA8-CED9-47E3-BCF1-BFB08E7E3A2A}" srcId="{3BC75F0E-8F43-4DF5-A070-FDEA96EFE14C}" destId="{3671837C-DA0F-441B-99E3-5EDEF957F85E}" srcOrd="2" destOrd="0" parTransId="{7F4BA961-2642-46C1-99F3-DE2F55C6C59B}" sibTransId="{2F6BB78E-2568-4BBF-853A-282869E24870}"/>
    <dgm:cxn modelId="{4211BCC2-9C4F-8E49-B26D-02C185074BA9}" type="presOf" srcId="{5058580C-1519-4822-B369-514C3AFC54F7}" destId="{0C80F7C8-91D1-894C-9452-E693A7D68EB5}" srcOrd="0" destOrd="0" presId="urn:microsoft.com/office/officeart/2005/8/layout/process4"/>
    <dgm:cxn modelId="{1E3328C8-30DF-B64A-8761-F21287253102}" type="presOf" srcId="{3671837C-DA0F-441B-99E3-5EDEF957F85E}" destId="{5578751C-D4D6-B741-A33A-7BDFF3613112}" srcOrd="0" destOrd="0" presId="urn:microsoft.com/office/officeart/2005/8/layout/process4"/>
    <dgm:cxn modelId="{F35E1DCD-332D-C648-9B29-006757C27101}" type="presOf" srcId="{FEB9478F-B0F1-41A4-972E-608A7CE67E26}" destId="{5762FCD4-3350-7143-B353-752F158749C8}" srcOrd="0" destOrd="0" presId="urn:microsoft.com/office/officeart/2005/8/layout/process4"/>
    <dgm:cxn modelId="{EF957AF8-4AD8-4436-871D-D7012C168E02}" srcId="{3BC75F0E-8F43-4DF5-A070-FDEA96EFE14C}" destId="{25BB9BE7-77BB-4A8C-B264-0719024355ED}" srcOrd="1" destOrd="0" parTransId="{D3F5CF79-29AE-4DF3-B7F8-41FEA0B856F2}" sibTransId="{B14982B1-C5EF-452C-9246-B29C8A5C78A3}"/>
    <dgm:cxn modelId="{2678F247-63F2-C149-8127-C7CAAAFD95BF}" type="presParOf" srcId="{2F08063C-26FF-724A-B37C-9ADF409037C9}" destId="{60752DC4-28E9-8640-B893-FE2C0A8D097E}" srcOrd="0" destOrd="0" presId="urn:microsoft.com/office/officeart/2005/8/layout/process4"/>
    <dgm:cxn modelId="{07736499-0331-5B4B-A36B-885ED0C703F2}" type="presParOf" srcId="{60752DC4-28E9-8640-B893-FE2C0A8D097E}" destId="{5762FCD4-3350-7143-B353-752F158749C8}" srcOrd="0" destOrd="0" presId="urn:microsoft.com/office/officeart/2005/8/layout/process4"/>
    <dgm:cxn modelId="{1ED6A602-9145-8B4A-8CCA-F11822D9F191}" type="presParOf" srcId="{60752DC4-28E9-8640-B893-FE2C0A8D097E}" destId="{BBC2EC9B-F6E3-DC43-ACBE-2E6D6A9910CE}" srcOrd="1" destOrd="0" presId="urn:microsoft.com/office/officeart/2005/8/layout/process4"/>
    <dgm:cxn modelId="{3B90E551-9072-0044-94D1-D85027346C76}" type="presParOf" srcId="{60752DC4-28E9-8640-B893-FE2C0A8D097E}" destId="{D26B7845-8F36-2243-8459-6821C585F19F}" srcOrd="2" destOrd="0" presId="urn:microsoft.com/office/officeart/2005/8/layout/process4"/>
    <dgm:cxn modelId="{21437446-538C-1348-9F50-94DEDEECC8AE}" type="presParOf" srcId="{D26B7845-8F36-2243-8459-6821C585F19F}" destId="{16CC3475-FCDF-A945-A9B0-264A04F5C8E4}" srcOrd="0" destOrd="0" presId="urn:microsoft.com/office/officeart/2005/8/layout/process4"/>
    <dgm:cxn modelId="{A27702F0-7A77-BC41-9A4C-FC09003AD4D4}" type="presParOf" srcId="{D26B7845-8F36-2243-8459-6821C585F19F}" destId="{56C43DDE-AECA-6E44-B364-E4BEE4B5BC05}" srcOrd="1" destOrd="0" presId="urn:microsoft.com/office/officeart/2005/8/layout/process4"/>
    <dgm:cxn modelId="{D5DD2FB0-D3FF-1C49-8093-2DA2D0DD1699}" type="presParOf" srcId="{2F08063C-26FF-724A-B37C-9ADF409037C9}" destId="{522A3C1F-901C-EC44-871B-4D7AC10E2E33}" srcOrd="1" destOrd="0" presId="urn:microsoft.com/office/officeart/2005/8/layout/process4"/>
    <dgm:cxn modelId="{CB25FF88-F953-3D4C-98A8-E0849BA7B8E9}" type="presParOf" srcId="{2F08063C-26FF-724A-B37C-9ADF409037C9}" destId="{6FA7DF88-DAB2-E449-A72E-E940BE2A809B}" srcOrd="2" destOrd="0" presId="urn:microsoft.com/office/officeart/2005/8/layout/process4"/>
    <dgm:cxn modelId="{02849C91-50AA-8A47-A6E1-A9077F8C48E2}" type="presParOf" srcId="{6FA7DF88-DAB2-E449-A72E-E940BE2A809B}" destId="{5578751C-D4D6-B741-A33A-7BDFF3613112}" srcOrd="0" destOrd="0" presId="urn:microsoft.com/office/officeart/2005/8/layout/process4"/>
    <dgm:cxn modelId="{4CB2F3FA-6DE5-7E4D-AC19-5CBC7C4E665B}" type="presParOf" srcId="{2F08063C-26FF-724A-B37C-9ADF409037C9}" destId="{AAE2EEA4-0DC9-B74C-96C5-5379008B8FD0}" srcOrd="3" destOrd="0" presId="urn:microsoft.com/office/officeart/2005/8/layout/process4"/>
    <dgm:cxn modelId="{C4429F8A-E91D-904F-972C-414B3BA1C794}" type="presParOf" srcId="{2F08063C-26FF-724A-B37C-9ADF409037C9}" destId="{11966F1C-E782-6842-AA75-B5961D0CEDE0}" srcOrd="4" destOrd="0" presId="urn:microsoft.com/office/officeart/2005/8/layout/process4"/>
    <dgm:cxn modelId="{1D0CB708-563C-914D-8F93-DC052045679A}" type="presParOf" srcId="{11966F1C-E782-6842-AA75-B5961D0CEDE0}" destId="{6676A31E-EAAA-5D46-B29E-0953735436B2}" srcOrd="0" destOrd="0" presId="urn:microsoft.com/office/officeart/2005/8/layout/process4"/>
    <dgm:cxn modelId="{DB1D9808-DACD-524F-8CEE-7E9B3684BFA7}" type="presParOf" srcId="{2F08063C-26FF-724A-B37C-9ADF409037C9}" destId="{BA22AD0F-3640-3342-88B4-19458FC299F8}" srcOrd="5" destOrd="0" presId="urn:microsoft.com/office/officeart/2005/8/layout/process4"/>
    <dgm:cxn modelId="{F6782A98-5A24-D549-BDD0-78A8981233E6}" type="presParOf" srcId="{2F08063C-26FF-724A-B37C-9ADF409037C9}" destId="{832F6416-BD77-A449-BA55-10F2799BF1F5}" srcOrd="6" destOrd="0" presId="urn:microsoft.com/office/officeart/2005/8/layout/process4"/>
    <dgm:cxn modelId="{1BD911FC-C87E-A840-8678-81397944F0F2}" type="presParOf" srcId="{832F6416-BD77-A449-BA55-10F2799BF1F5}" destId="{0C80F7C8-91D1-894C-9452-E693A7D68EB5}"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36D9FE-AD76-4A14-B7C5-97EF4C699884}"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99CE1542-E24B-441B-BF07-452D9AE4A67B}">
      <dgm:prSet custT="1"/>
      <dgm:spPr/>
      <dgm:t>
        <a:bodyPr/>
        <a:lstStyle/>
        <a:p>
          <a:r>
            <a:rPr lang="en-GB" sz="1600" dirty="0"/>
            <a:t>FFP3 respirator masks are only used when AGPs are being carried out or when someone is working in an environment where many patients are undergoing AGPs</a:t>
          </a:r>
          <a:endParaRPr lang="en-US" sz="1600" dirty="0"/>
        </a:p>
      </dgm:t>
    </dgm:pt>
    <dgm:pt modelId="{1C1766EB-3BB2-48ED-B708-B7A7D2CFC2A7}" type="parTrans" cxnId="{5174CCBB-3774-46CB-8853-D4FACCF0CE8B}">
      <dgm:prSet/>
      <dgm:spPr/>
      <dgm:t>
        <a:bodyPr/>
        <a:lstStyle/>
        <a:p>
          <a:endParaRPr lang="en-US"/>
        </a:p>
      </dgm:t>
    </dgm:pt>
    <dgm:pt modelId="{A9F330E4-6412-4DB7-97E7-AE5DC2E463E0}" type="sibTrans" cxnId="{5174CCBB-3774-46CB-8853-D4FACCF0CE8B}">
      <dgm:prSet/>
      <dgm:spPr/>
      <dgm:t>
        <a:bodyPr/>
        <a:lstStyle/>
        <a:p>
          <a:endParaRPr lang="en-US"/>
        </a:p>
      </dgm:t>
    </dgm:pt>
    <dgm:pt modelId="{29E784D2-6E18-4613-B169-0E7CF4E143FD}">
      <dgm:prSet custT="1"/>
      <dgm:spPr/>
      <dgm:t>
        <a:bodyPr/>
        <a:lstStyle/>
        <a:p>
          <a:r>
            <a:rPr lang="en-GB" sz="1600" dirty="0"/>
            <a:t>They filter out very small airborne particles </a:t>
          </a:r>
          <a:endParaRPr lang="en-US" sz="1600" dirty="0"/>
        </a:p>
      </dgm:t>
    </dgm:pt>
    <dgm:pt modelId="{EE1586AB-6E76-4CA0-AB7B-DA78335D9E94}" type="parTrans" cxnId="{92D51C88-68F8-479B-ADE1-3A26E05D6412}">
      <dgm:prSet/>
      <dgm:spPr/>
      <dgm:t>
        <a:bodyPr/>
        <a:lstStyle/>
        <a:p>
          <a:endParaRPr lang="en-US"/>
        </a:p>
      </dgm:t>
    </dgm:pt>
    <dgm:pt modelId="{E7615754-769F-4462-A009-BC52D87B283C}" type="sibTrans" cxnId="{92D51C88-68F8-479B-ADE1-3A26E05D6412}">
      <dgm:prSet/>
      <dgm:spPr/>
      <dgm:t>
        <a:bodyPr/>
        <a:lstStyle/>
        <a:p>
          <a:endParaRPr lang="en-US"/>
        </a:p>
      </dgm:t>
    </dgm:pt>
    <dgm:pt modelId="{16AD0060-0F2F-4707-BCC5-478BDFA7AA76}">
      <dgm:prSet custT="1"/>
      <dgm:spPr/>
      <dgm:t>
        <a:bodyPr/>
        <a:lstStyle/>
        <a:p>
          <a:r>
            <a:rPr lang="en-GB" sz="1600" dirty="0"/>
            <a:t>Protect from inhalation of fine airborne particles (droplet nuclei)</a:t>
          </a:r>
          <a:endParaRPr lang="en-US" sz="1600" dirty="0"/>
        </a:p>
      </dgm:t>
    </dgm:pt>
    <dgm:pt modelId="{FBA2F779-EF87-431C-A45A-D791AA6F8CA8}" type="parTrans" cxnId="{6E958279-F881-4372-A545-FCE3545D5087}">
      <dgm:prSet/>
      <dgm:spPr/>
      <dgm:t>
        <a:bodyPr/>
        <a:lstStyle/>
        <a:p>
          <a:endParaRPr lang="en-US"/>
        </a:p>
      </dgm:t>
    </dgm:pt>
    <dgm:pt modelId="{84CA237E-FA5C-4884-BB2D-90DBEA99AF89}" type="sibTrans" cxnId="{6E958279-F881-4372-A545-FCE3545D5087}">
      <dgm:prSet/>
      <dgm:spPr/>
      <dgm:t>
        <a:bodyPr/>
        <a:lstStyle/>
        <a:p>
          <a:endParaRPr lang="en-US"/>
        </a:p>
      </dgm:t>
    </dgm:pt>
    <dgm:pt modelId="{F3D20141-23B1-416D-8326-2177547E8BAC}">
      <dgm:prSet custT="1"/>
      <dgm:spPr/>
      <dgm:t>
        <a:bodyPr/>
        <a:lstStyle/>
        <a:p>
          <a:r>
            <a:rPr lang="en-GB" sz="1600" dirty="0"/>
            <a:t>However, filtration is only effective only if sealed to contour of face </a:t>
          </a:r>
          <a:endParaRPr lang="en-US" sz="1600" dirty="0"/>
        </a:p>
      </dgm:t>
    </dgm:pt>
    <dgm:pt modelId="{2C434DA2-5E87-4E18-A3FB-FD7B202183F8}" type="parTrans" cxnId="{A127AC96-01CB-4241-9A5E-286242B371DA}">
      <dgm:prSet/>
      <dgm:spPr/>
      <dgm:t>
        <a:bodyPr/>
        <a:lstStyle/>
        <a:p>
          <a:endParaRPr lang="en-US"/>
        </a:p>
      </dgm:t>
    </dgm:pt>
    <dgm:pt modelId="{46FFABCD-8B38-4497-9058-571FC4D8E399}" type="sibTrans" cxnId="{A127AC96-01CB-4241-9A5E-286242B371DA}">
      <dgm:prSet/>
      <dgm:spPr/>
      <dgm:t>
        <a:bodyPr/>
        <a:lstStyle/>
        <a:p>
          <a:endParaRPr lang="en-US"/>
        </a:p>
      </dgm:t>
    </dgm:pt>
    <dgm:pt modelId="{8B33B6C7-6975-45C4-9F7C-65A4F9871AC8}">
      <dgm:prSet/>
      <dgm:spPr/>
      <dgm:t>
        <a:bodyPr/>
        <a:lstStyle/>
        <a:p>
          <a:r>
            <a:rPr lang="en-GB"/>
            <a:t>Fit testing required</a:t>
          </a:r>
          <a:endParaRPr lang="en-US"/>
        </a:p>
      </dgm:t>
    </dgm:pt>
    <dgm:pt modelId="{26AF2A6D-13F8-4C88-BDE3-527038E85828}" type="parTrans" cxnId="{DD8BE4F3-7D76-4624-817E-38433F647BAC}">
      <dgm:prSet/>
      <dgm:spPr/>
      <dgm:t>
        <a:bodyPr/>
        <a:lstStyle/>
        <a:p>
          <a:endParaRPr lang="en-US"/>
        </a:p>
      </dgm:t>
    </dgm:pt>
    <dgm:pt modelId="{8EA720B5-6CE6-47F3-B6E2-FAFCE9E07072}" type="sibTrans" cxnId="{DD8BE4F3-7D76-4624-817E-38433F647BAC}">
      <dgm:prSet/>
      <dgm:spPr/>
      <dgm:t>
        <a:bodyPr/>
        <a:lstStyle/>
        <a:p>
          <a:endParaRPr lang="en-US"/>
        </a:p>
      </dgm:t>
    </dgm:pt>
    <dgm:pt modelId="{A30AFB74-35E0-479A-A104-E69F739D2FBB}">
      <dgm:prSet/>
      <dgm:spPr/>
      <dgm:t>
        <a:bodyPr/>
        <a:lstStyle/>
        <a:p>
          <a:r>
            <a:rPr lang="en-GB"/>
            <a:t>Fit check before each use</a:t>
          </a:r>
          <a:endParaRPr lang="en-US"/>
        </a:p>
      </dgm:t>
    </dgm:pt>
    <dgm:pt modelId="{EE4FE064-AF77-4E7F-BB91-E1735A214272}" type="parTrans" cxnId="{F4CFDF75-E185-4A64-8A2B-AF00C99014F3}">
      <dgm:prSet/>
      <dgm:spPr/>
      <dgm:t>
        <a:bodyPr/>
        <a:lstStyle/>
        <a:p>
          <a:endParaRPr lang="en-US"/>
        </a:p>
      </dgm:t>
    </dgm:pt>
    <dgm:pt modelId="{CDE356C4-445A-4B4E-B03F-B74FCA6E361E}" type="sibTrans" cxnId="{F4CFDF75-E185-4A64-8A2B-AF00C99014F3}">
      <dgm:prSet/>
      <dgm:spPr/>
      <dgm:t>
        <a:bodyPr/>
        <a:lstStyle/>
        <a:p>
          <a:endParaRPr lang="en-US"/>
        </a:p>
      </dgm:t>
    </dgm:pt>
    <dgm:pt modelId="{9AE29D1C-57A7-4282-986A-3CBF22AAA9A2}">
      <dgm:prSet/>
      <dgm:spPr/>
      <dgm:t>
        <a:bodyPr/>
        <a:lstStyle/>
        <a:p>
          <a:r>
            <a:rPr lang="en-GB"/>
            <a:t>Not required for other close contact and should be used prudently to conserve them for when they are needed</a:t>
          </a:r>
          <a:endParaRPr lang="en-US"/>
        </a:p>
      </dgm:t>
    </dgm:pt>
    <dgm:pt modelId="{86AA525D-D43F-4DC1-8F75-AEC40D09B34E}" type="parTrans" cxnId="{82E12A6E-929E-40BB-846F-F053E8D49644}">
      <dgm:prSet/>
      <dgm:spPr/>
      <dgm:t>
        <a:bodyPr/>
        <a:lstStyle/>
        <a:p>
          <a:endParaRPr lang="en-US"/>
        </a:p>
      </dgm:t>
    </dgm:pt>
    <dgm:pt modelId="{36E940A6-02C6-4C61-BF56-DE6F70BD3B0D}" type="sibTrans" cxnId="{82E12A6E-929E-40BB-846F-F053E8D49644}">
      <dgm:prSet/>
      <dgm:spPr/>
      <dgm:t>
        <a:bodyPr/>
        <a:lstStyle/>
        <a:p>
          <a:endParaRPr lang="en-US"/>
        </a:p>
      </dgm:t>
    </dgm:pt>
    <dgm:pt modelId="{833E216A-F1FC-3144-8A0A-D330204AF556}" type="pres">
      <dgm:prSet presAssocID="{6036D9FE-AD76-4A14-B7C5-97EF4C699884}" presName="Name0" presStyleCnt="0">
        <dgm:presLayoutVars>
          <dgm:dir/>
          <dgm:animLvl val="lvl"/>
          <dgm:resizeHandles val="exact"/>
        </dgm:presLayoutVars>
      </dgm:prSet>
      <dgm:spPr/>
    </dgm:pt>
    <dgm:pt modelId="{1B5D01FD-84CB-414F-80B2-4720ED528520}" type="pres">
      <dgm:prSet presAssocID="{9AE29D1C-57A7-4282-986A-3CBF22AAA9A2}" presName="boxAndChildren" presStyleCnt="0"/>
      <dgm:spPr/>
    </dgm:pt>
    <dgm:pt modelId="{9E2DD419-071A-BD4E-8CCA-5FA96B8D8C49}" type="pres">
      <dgm:prSet presAssocID="{9AE29D1C-57A7-4282-986A-3CBF22AAA9A2}" presName="parentTextBox" presStyleLbl="node1" presStyleIdx="0" presStyleCnt="5"/>
      <dgm:spPr/>
    </dgm:pt>
    <dgm:pt modelId="{B7E9F0E6-C35C-9D48-AECD-122338F9B7DE}" type="pres">
      <dgm:prSet presAssocID="{46FFABCD-8B38-4497-9058-571FC4D8E399}" presName="sp" presStyleCnt="0"/>
      <dgm:spPr/>
    </dgm:pt>
    <dgm:pt modelId="{EDF9497C-B130-3849-B9EB-4524C8127E29}" type="pres">
      <dgm:prSet presAssocID="{F3D20141-23B1-416D-8326-2177547E8BAC}" presName="arrowAndChildren" presStyleCnt="0"/>
      <dgm:spPr/>
    </dgm:pt>
    <dgm:pt modelId="{254E417D-9CC9-2A44-9C85-431975D85B80}" type="pres">
      <dgm:prSet presAssocID="{F3D20141-23B1-416D-8326-2177547E8BAC}" presName="parentTextArrow" presStyleLbl="node1" presStyleIdx="0" presStyleCnt="5"/>
      <dgm:spPr/>
    </dgm:pt>
    <dgm:pt modelId="{6D990C2F-C31D-B749-BE14-F705AA43801C}" type="pres">
      <dgm:prSet presAssocID="{F3D20141-23B1-416D-8326-2177547E8BAC}" presName="arrow" presStyleLbl="node1" presStyleIdx="1" presStyleCnt="5"/>
      <dgm:spPr/>
    </dgm:pt>
    <dgm:pt modelId="{827C6866-C943-5742-9D65-C1E44AC687F0}" type="pres">
      <dgm:prSet presAssocID="{F3D20141-23B1-416D-8326-2177547E8BAC}" presName="descendantArrow" presStyleCnt="0"/>
      <dgm:spPr/>
    </dgm:pt>
    <dgm:pt modelId="{BD25882D-E866-BD4C-AB38-8EF6AE005636}" type="pres">
      <dgm:prSet presAssocID="{8B33B6C7-6975-45C4-9F7C-65A4F9871AC8}" presName="childTextArrow" presStyleLbl="fgAccFollowNode1" presStyleIdx="0" presStyleCnt="2">
        <dgm:presLayoutVars>
          <dgm:bulletEnabled val="1"/>
        </dgm:presLayoutVars>
      </dgm:prSet>
      <dgm:spPr/>
    </dgm:pt>
    <dgm:pt modelId="{5CB144A5-8AFC-9E46-B556-EB9D2827958D}" type="pres">
      <dgm:prSet presAssocID="{A30AFB74-35E0-479A-A104-E69F739D2FBB}" presName="childTextArrow" presStyleLbl="fgAccFollowNode1" presStyleIdx="1" presStyleCnt="2">
        <dgm:presLayoutVars>
          <dgm:bulletEnabled val="1"/>
        </dgm:presLayoutVars>
      </dgm:prSet>
      <dgm:spPr/>
    </dgm:pt>
    <dgm:pt modelId="{E109557A-6524-8449-BA12-7F3803F50989}" type="pres">
      <dgm:prSet presAssocID="{84CA237E-FA5C-4884-BB2D-90DBEA99AF89}" presName="sp" presStyleCnt="0"/>
      <dgm:spPr/>
    </dgm:pt>
    <dgm:pt modelId="{4127E84A-5EF4-C64A-B5F9-5FE0F148656C}" type="pres">
      <dgm:prSet presAssocID="{16AD0060-0F2F-4707-BCC5-478BDFA7AA76}" presName="arrowAndChildren" presStyleCnt="0"/>
      <dgm:spPr/>
    </dgm:pt>
    <dgm:pt modelId="{3BF82AE9-C371-8749-8C1F-4CEB75265C1E}" type="pres">
      <dgm:prSet presAssocID="{16AD0060-0F2F-4707-BCC5-478BDFA7AA76}" presName="parentTextArrow" presStyleLbl="node1" presStyleIdx="2" presStyleCnt="5"/>
      <dgm:spPr/>
    </dgm:pt>
    <dgm:pt modelId="{F23BE748-7D2F-034C-A74B-01B063FD2913}" type="pres">
      <dgm:prSet presAssocID="{E7615754-769F-4462-A009-BC52D87B283C}" presName="sp" presStyleCnt="0"/>
      <dgm:spPr/>
    </dgm:pt>
    <dgm:pt modelId="{0EE9AE30-EA62-7549-A78E-801DACF6F196}" type="pres">
      <dgm:prSet presAssocID="{29E784D2-6E18-4613-B169-0E7CF4E143FD}" presName="arrowAndChildren" presStyleCnt="0"/>
      <dgm:spPr/>
    </dgm:pt>
    <dgm:pt modelId="{5C3A36AD-39CA-4F40-A399-30608CF09F2A}" type="pres">
      <dgm:prSet presAssocID="{29E784D2-6E18-4613-B169-0E7CF4E143FD}" presName="parentTextArrow" presStyleLbl="node1" presStyleIdx="3" presStyleCnt="5"/>
      <dgm:spPr/>
    </dgm:pt>
    <dgm:pt modelId="{A0181AF3-F845-FE4A-89BF-9956BB704897}" type="pres">
      <dgm:prSet presAssocID="{A9F330E4-6412-4DB7-97E7-AE5DC2E463E0}" presName="sp" presStyleCnt="0"/>
      <dgm:spPr/>
    </dgm:pt>
    <dgm:pt modelId="{B8809115-DAD4-1246-B0DF-6671A9A9A66A}" type="pres">
      <dgm:prSet presAssocID="{99CE1542-E24B-441B-BF07-452D9AE4A67B}" presName="arrowAndChildren" presStyleCnt="0"/>
      <dgm:spPr/>
    </dgm:pt>
    <dgm:pt modelId="{F3E4F63C-5F56-7546-9C7D-648D3D2EAD6A}" type="pres">
      <dgm:prSet presAssocID="{99CE1542-E24B-441B-BF07-452D9AE4A67B}" presName="parentTextArrow" presStyleLbl="node1" presStyleIdx="4" presStyleCnt="5" custLinFactNeighborX="-1361" custLinFactNeighborY="-34837"/>
      <dgm:spPr/>
    </dgm:pt>
  </dgm:ptLst>
  <dgm:cxnLst>
    <dgm:cxn modelId="{1C4DC41A-A320-3046-8987-1887D978E6B0}" type="presOf" srcId="{8B33B6C7-6975-45C4-9F7C-65A4F9871AC8}" destId="{BD25882D-E866-BD4C-AB38-8EF6AE005636}" srcOrd="0" destOrd="0" presId="urn:microsoft.com/office/officeart/2005/8/layout/process4"/>
    <dgm:cxn modelId="{ACF75D21-9D84-5445-9C4D-406A28BD302F}" type="presOf" srcId="{29E784D2-6E18-4613-B169-0E7CF4E143FD}" destId="{5C3A36AD-39CA-4F40-A399-30608CF09F2A}" srcOrd="0" destOrd="0" presId="urn:microsoft.com/office/officeart/2005/8/layout/process4"/>
    <dgm:cxn modelId="{27490442-A984-B442-BA60-803065B66984}" type="presOf" srcId="{16AD0060-0F2F-4707-BCC5-478BDFA7AA76}" destId="{3BF82AE9-C371-8749-8C1F-4CEB75265C1E}" srcOrd="0" destOrd="0" presId="urn:microsoft.com/office/officeart/2005/8/layout/process4"/>
    <dgm:cxn modelId="{AFF21564-35C8-7347-8605-F11AD70B358D}" type="presOf" srcId="{6036D9FE-AD76-4A14-B7C5-97EF4C699884}" destId="{833E216A-F1FC-3144-8A0A-D330204AF556}" srcOrd="0" destOrd="0" presId="urn:microsoft.com/office/officeart/2005/8/layout/process4"/>
    <dgm:cxn modelId="{82E12A6E-929E-40BB-846F-F053E8D49644}" srcId="{6036D9FE-AD76-4A14-B7C5-97EF4C699884}" destId="{9AE29D1C-57A7-4282-986A-3CBF22AAA9A2}" srcOrd="4" destOrd="0" parTransId="{86AA525D-D43F-4DC1-8F75-AEC40D09B34E}" sibTransId="{36E940A6-02C6-4C61-BF56-DE6F70BD3B0D}"/>
    <dgm:cxn modelId="{E908DD51-1A41-BE44-8A03-33DB92E95ED5}" type="presOf" srcId="{A30AFB74-35E0-479A-A104-E69F739D2FBB}" destId="{5CB144A5-8AFC-9E46-B556-EB9D2827958D}" srcOrd="0" destOrd="0" presId="urn:microsoft.com/office/officeart/2005/8/layout/process4"/>
    <dgm:cxn modelId="{F4CFDF75-E185-4A64-8A2B-AF00C99014F3}" srcId="{F3D20141-23B1-416D-8326-2177547E8BAC}" destId="{A30AFB74-35E0-479A-A104-E69F739D2FBB}" srcOrd="1" destOrd="0" parTransId="{EE4FE064-AF77-4E7F-BB91-E1735A214272}" sibTransId="{CDE356C4-445A-4B4E-B03F-B74FCA6E361E}"/>
    <dgm:cxn modelId="{6E958279-F881-4372-A545-FCE3545D5087}" srcId="{6036D9FE-AD76-4A14-B7C5-97EF4C699884}" destId="{16AD0060-0F2F-4707-BCC5-478BDFA7AA76}" srcOrd="2" destOrd="0" parTransId="{FBA2F779-EF87-431C-A45A-D791AA6F8CA8}" sibTransId="{84CA237E-FA5C-4884-BB2D-90DBEA99AF89}"/>
    <dgm:cxn modelId="{6C52367D-7AE5-3B41-9D71-10ED6F94B41E}" type="presOf" srcId="{9AE29D1C-57A7-4282-986A-3CBF22AAA9A2}" destId="{9E2DD419-071A-BD4E-8CCA-5FA96B8D8C49}" srcOrd="0" destOrd="0" presId="urn:microsoft.com/office/officeart/2005/8/layout/process4"/>
    <dgm:cxn modelId="{92D51C88-68F8-479B-ADE1-3A26E05D6412}" srcId="{6036D9FE-AD76-4A14-B7C5-97EF4C699884}" destId="{29E784D2-6E18-4613-B169-0E7CF4E143FD}" srcOrd="1" destOrd="0" parTransId="{EE1586AB-6E76-4CA0-AB7B-DA78335D9E94}" sibTransId="{E7615754-769F-4462-A009-BC52D87B283C}"/>
    <dgm:cxn modelId="{A127AC96-01CB-4241-9A5E-286242B371DA}" srcId="{6036D9FE-AD76-4A14-B7C5-97EF4C699884}" destId="{F3D20141-23B1-416D-8326-2177547E8BAC}" srcOrd="3" destOrd="0" parTransId="{2C434DA2-5E87-4E18-A3FB-FD7B202183F8}" sibTransId="{46FFABCD-8B38-4497-9058-571FC4D8E399}"/>
    <dgm:cxn modelId="{16B3DE96-9E2A-964F-960E-779EC044A84F}" type="presOf" srcId="{F3D20141-23B1-416D-8326-2177547E8BAC}" destId="{254E417D-9CC9-2A44-9C85-431975D85B80}" srcOrd="0" destOrd="0" presId="urn:microsoft.com/office/officeart/2005/8/layout/process4"/>
    <dgm:cxn modelId="{DCFEEC9B-B2FD-4647-8B02-108D6F8E06E0}" type="presOf" srcId="{99CE1542-E24B-441B-BF07-452D9AE4A67B}" destId="{F3E4F63C-5F56-7546-9C7D-648D3D2EAD6A}" srcOrd="0" destOrd="0" presId="urn:microsoft.com/office/officeart/2005/8/layout/process4"/>
    <dgm:cxn modelId="{5174CCBB-3774-46CB-8853-D4FACCF0CE8B}" srcId="{6036D9FE-AD76-4A14-B7C5-97EF4C699884}" destId="{99CE1542-E24B-441B-BF07-452D9AE4A67B}" srcOrd="0" destOrd="0" parTransId="{1C1766EB-3BB2-48ED-B708-B7A7D2CFC2A7}" sibTransId="{A9F330E4-6412-4DB7-97E7-AE5DC2E463E0}"/>
    <dgm:cxn modelId="{DD8BE4F3-7D76-4624-817E-38433F647BAC}" srcId="{F3D20141-23B1-416D-8326-2177547E8BAC}" destId="{8B33B6C7-6975-45C4-9F7C-65A4F9871AC8}" srcOrd="0" destOrd="0" parTransId="{26AF2A6D-13F8-4C88-BDE3-527038E85828}" sibTransId="{8EA720B5-6CE6-47F3-B6E2-FAFCE9E07072}"/>
    <dgm:cxn modelId="{DBEB23FD-93B4-F94B-B4FD-075B20A8ECDB}" type="presOf" srcId="{F3D20141-23B1-416D-8326-2177547E8BAC}" destId="{6D990C2F-C31D-B749-BE14-F705AA43801C}" srcOrd="1" destOrd="0" presId="urn:microsoft.com/office/officeart/2005/8/layout/process4"/>
    <dgm:cxn modelId="{E6B19305-970C-FA4E-9BF7-4C4FDD8F51C7}" type="presParOf" srcId="{833E216A-F1FC-3144-8A0A-D330204AF556}" destId="{1B5D01FD-84CB-414F-80B2-4720ED528520}" srcOrd="0" destOrd="0" presId="urn:microsoft.com/office/officeart/2005/8/layout/process4"/>
    <dgm:cxn modelId="{CB842C5F-ED45-1345-92F7-F3141F6CB4E4}" type="presParOf" srcId="{1B5D01FD-84CB-414F-80B2-4720ED528520}" destId="{9E2DD419-071A-BD4E-8CCA-5FA96B8D8C49}" srcOrd="0" destOrd="0" presId="urn:microsoft.com/office/officeart/2005/8/layout/process4"/>
    <dgm:cxn modelId="{55A084FF-D61E-0740-96EE-655D7C902934}" type="presParOf" srcId="{833E216A-F1FC-3144-8A0A-D330204AF556}" destId="{B7E9F0E6-C35C-9D48-AECD-122338F9B7DE}" srcOrd="1" destOrd="0" presId="urn:microsoft.com/office/officeart/2005/8/layout/process4"/>
    <dgm:cxn modelId="{7BE3BE66-C39B-5540-A314-75BD442BCB6E}" type="presParOf" srcId="{833E216A-F1FC-3144-8A0A-D330204AF556}" destId="{EDF9497C-B130-3849-B9EB-4524C8127E29}" srcOrd="2" destOrd="0" presId="urn:microsoft.com/office/officeart/2005/8/layout/process4"/>
    <dgm:cxn modelId="{1DF040AB-8946-924E-A3DF-8FF76DDB43ED}" type="presParOf" srcId="{EDF9497C-B130-3849-B9EB-4524C8127E29}" destId="{254E417D-9CC9-2A44-9C85-431975D85B80}" srcOrd="0" destOrd="0" presId="urn:microsoft.com/office/officeart/2005/8/layout/process4"/>
    <dgm:cxn modelId="{00D6EB4E-C531-334B-A84A-2BA860DE5EBB}" type="presParOf" srcId="{EDF9497C-B130-3849-B9EB-4524C8127E29}" destId="{6D990C2F-C31D-B749-BE14-F705AA43801C}" srcOrd="1" destOrd="0" presId="urn:microsoft.com/office/officeart/2005/8/layout/process4"/>
    <dgm:cxn modelId="{4435150D-2F85-D646-AE2F-6AC67C709637}" type="presParOf" srcId="{EDF9497C-B130-3849-B9EB-4524C8127E29}" destId="{827C6866-C943-5742-9D65-C1E44AC687F0}" srcOrd="2" destOrd="0" presId="urn:microsoft.com/office/officeart/2005/8/layout/process4"/>
    <dgm:cxn modelId="{F6E45D8F-F56C-9C4A-BAD0-945CDDAB8B04}" type="presParOf" srcId="{827C6866-C943-5742-9D65-C1E44AC687F0}" destId="{BD25882D-E866-BD4C-AB38-8EF6AE005636}" srcOrd="0" destOrd="0" presId="urn:microsoft.com/office/officeart/2005/8/layout/process4"/>
    <dgm:cxn modelId="{CD646AC3-AE68-2145-9E48-9BA28DE11DEF}" type="presParOf" srcId="{827C6866-C943-5742-9D65-C1E44AC687F0}" destId="{5CB144A5-8AFC-9E46-B556-EB9D2827958D}" srcOrd="1" destOrd="0" presId="urn:microsoft.com/office/officeart/2005/8/layout/process4"/>
    <dgm:cxn modelId="{857A7CF1-2819-FD46-BE99-B3D69DFB813D}" type="presParOf" srcId="{833E216A-F1FC-3144-8A0A-D330204AF556}" destId="{E109557A-6524-8449-BA12-7F3803F50989}" srcOrd="3" destOrd="0" presId="urn:microsoft.com/office/officeart/2005/8/layout/process4"/>
    <dgm:cxn modelId="{A9A41192-AD74-7B41-A0E5-6F8FBA87B7DE}" type="presParOf" srcId="{833E216A-F1FC-3144-8A0A-D330204AF556}" destId="{4127E84A-5EF4-C64A-B5F9-5FE0F148656C}" srcOrd="4" destOrd="0" presId="urn:microsoft.com/office/officeart/2005/8/layout/process4"/>
    <dgm:cxn modelId="{7E5436F2-8EA3-5D45-AE86-FB49E3609DF3}" type="presParOf" srcId="{4127E84A-5EF4-C64A-B5F9-5FE0F148656C}" destId="{3BF82AE9-C371-8749-8C1F-4CEB75265C1E}" srcOrd="0" destOrd="0" presId="urn:microsoft.com/office/officeart/2005/8/layout/process4"/>
    <dgm:cxn modelId="{69ABD3B2-626D-CC41-9950-E333088F93D2}" type="presParOf" srcId="{833E216A-F1FC-3144-8A0A-D330204AF556}" destId="{F23BE748-7D2F-034C-A74B-01B063FD2913}" srcOrd="5" destOrd="0" presId="urn:microsoft.com/office/officeart/2005/8/layout/process4"/>
    <dgm:cxn modelId="{276D8C50-5B03-BB43-8907-D7761F2E2021}" type="presParOf" srcId="{833E216A-F1FC-3144-8A0A-D330204AF556}" destId="{0EE9AE30-EA62-7549-A78E-801DACF6F196}" srcOrd="6" destOrd="0" presId="urn:microsoft.com/office/officeart/2005/8/layout/process4"/>
    <dgm:cxn modelId="{F182108A-4C7E-FA46-B481-52FA9FB3CA76}" type="presParOf" srcId="{0EE9AE30-EA62-7549-A78E-801DACF6F196}" destId="{5C3A36AD-39CA-4F40-A399-30608CF09F2A}" srcOrd="0" destOrd="0" presId="urn:microsoft.com/office/officeart/2005/8/layout/process4"/>
    <dgm:cxn modelId="{37C458B4-42A0-2648-A99C-9580AE85594C}" type="presParOf" srcId="{833E216A-F1FC-3144-8A0A-D330204AF556}" destId="{A0181AF3-F845-FE4A-89BF-9956BB704897}" srcOrd="7" destOrd="0" presId="urn:microsoft.com/office/officeart/2005/8/layout/process4"/>
    <dgm:cxn modelId="{97816038-A4BA-CF44-9B73-FA61FFD62C4B}" type="presParOf" srcId="{833E216A-F1FC-3144-8A0A-D330204AF556}" destId="{B8809115-DAD4-1246-B0DF-6671A9A9A66A}" srcOrd="8" destOrd="0" presId="urn:microsoft.com/office/officeart/2005/8/layout/process4"/>
    <dgm:cxn modelId="{06C6EA39-CD61-8148-A672-65342E5E5C34}" type="presParOf" srcId="{B8809115-DAD4-1246-B0DF-6671A9A9A66A}" destId="{F3E4F63C-5F56-7546-9C7D-648D3D2EAD6A}"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998244-3BDE-4017-9C39-0B788E3E9CEE}"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5A8DB270-EF88-4139-BECE-ACA588E52F94}">
      <dgm:prSet/>
      <dgm:spPr/>
      <dgm:t>
        <a:bodyPr/>
        <a:lstStyle/>
        <a:p>
          <a:r>
            <a:rPr lang="en-GB" dirty="0"/>
            <a:t>Discard mask when moist, damaged or visibly soiled</a:t>
          </a:r>
          <a:endParaRPr lang="en-US" dirty="0"/>
        </a:p>
      </dgm:t>
    </dgm:pt>
    <dgm:pt modelId="{57C2E1F8-0AAB-48E9-9374-F7FCCF13E3E4}" type="parTrans" cxnId="{CBA6D46C-C3CF-4181-AC12-3D030BBDF254}">
      <dgm:prSet/>
      <dgm:spPr/>
      <dgm:t>
        <a:bodyPr/>
        <a:lstStyle/>
        <a:p>
          <a:endParaRPr lang="en-US"/>
        </a:p>
      </dgm:t>
    </dgm:pt>
    <dgm:pt modelId="{8F5C1EEA-3FC8-4242-9EEF-AB092F6B5D1D}" type="sibTrans" cxnId="{CBA6D46C-C3CF-4181-AC12-3D030BBDF254}">
      <dgm:prSet phldrT="1" phldr="0"/>
      <dgm:spPr/>
      <dgm:t>
        <a:bodyPr/>
        <a:lstStyle/>
        <a:p>
          <a:r>
            <a:rPr lang="en-US"/>
            <a:t>1</a:t>
          </a:r>
        </a:p>
      </dgm:t>
    </dgm:pt>
    <dgm:pt modelId="{CF01DD38-356D-4588-9DFB-B1D56E949581}">
      <dgm:prSet/>
      <dgm:spPr/>
      <dgm:t>
        <a:bodyPr/>
        <a:lstStyle/>
        <a:p>
          <a:r>
            <a:rPr lang="en-GB"/>
            <a:t>Remove PPE in this order:</a:t>
          </a:r>
          <a:endParaRPr lang="en-US"/>
        </a:p>
      </dgm:t>
    </dgm:pt>
    <dgm:pt modelId="{C1BA7AEE-4102-4A14-8F29-44F6DF981CD9}" type="parTrans" cxnId="{D5E89741-AEDF-47E8-853E-2B1D030BA976}">
      <dgm:prSet/>
      <dgm:spPr/>
      <dgm:t>
        <a:bodyPr/>
        <a:lstStyle/>
        <a:p>
          <a:endParaRPr lang="en-US"/>
        </a:p>
      </dgm:t>
    </dgm:pt>
    <dgm:pt modelId="{2FE784DD-B758-4DBE-A566-6AF81E8E60BF}" type="sibTrans" cxnId="{D5E89741-AEDF-47E8-853E-2B1D030BA976}">
      <dgm:prSet phldrT="2" phldr="0"/>
      <dgm:spPr/>
      <dgm:t>
        <a:bodyPr/>
        <a:lstStyle/>
        <a:p>
          <a:r>
            <a:rPr lang="en-US"/>
            <a:t>2</a:t>
          </a:r>
        </a:p>
      </dgm:t>
    </dgm:pt>
    <dgm:pt modelId="{2AFB05D6-AF4F-4895-919A-2A0B4ABA0BC1}">
      <dgm:prSet/>
      <dgm:spPr/>
      <dgm:t>
        <a:bodyPr/>
        <a:lstStyle/>
        <a:p>
          <a:r>
            <a:rPr lang="en-GB"/>
            <a:t>Gloves (then decontaminate hands)</a:t>
          </a:r>
          <a:endParaRPr lang="en-US"/>
        </a:p>
      </dgm:t>
    </dgm:pt>
    <dgm:pt modelId="{35D6AEB8-30C0-4619-A858-53737951EA6E}" type="parTrans" cxnId="{F8017FBB-DF7B-4438-82D4-245A2DD70A05}">
      <dgm:prSet/>
      <dgm:spPr/>
      <dgm:t>
        <a:bodyPr/>
        <a:lstStyle/>
        <a:p>
          <a:endParaRPr lang="en-US"/>
        </a:p>
      </dgm:t>
    </dgm:pt>
    <dgm:pt modelId="{F86AB1E0-55B4-4402-BD16-C630E86BF13C}" type="sibTrans" cxnId="{F8017FBB-DF7B-4438-82D4-245A2DD70A05}">
      <dgm:prSet/>
      <dgm:spPr/>
      <dgm:t>
        <a:bodyPr/>
        <a:lstStyle/>
        <a:p>
          <a:endParaRPr lang="en-US"/>
        </a:p>
      </dgm:t>
    </dgm:pt>
    <dgm:pt modelId="{B75D1133-91A9-464E-9AE7-A4139DF6F640}">
      <dgm:prSet/>
      <dgm:spPr/>
      <dgm:t>
        <a:bodyPr/>
        <a:lstStyle/>
        <a:p>
          <a:r>
            <a:rPr lang="en-GB"/>
            <a:t>Apron/gown (avoid touching contaminated front surface)</a:t>
          </a:r>
          <a:endParaRPr lang="en-US"/>
        </a:p>
      </dgm:t>
    </dgm:pt>
    <dgm:pt modelId="{DF641040-922D-41C1-9AD2-78E08AE8BD56}" type="parTrans" cxnId="{68A26111-BF38-4764-A888-893C840A25BE}">
      <dgm:prSet/>
      <dgm:spPr/>
      <dgm:t>
        <a:bodyPr/>
        <a:lstStyle/>
        <a:p>
          <a:endParaRPr lang="en-US"/>
        </a:p>
      </dgm:t>
    </dgm:pt>
    <dgm:pt modelId="{5EDFB871-9C0E-484C-8533-800804CAB037}" type="sibTrans" cxnId="{68A26111-BF38-4764-A888-893C840A25BE}">
      <dgm:prSet/>
      <dgm:spPr/>
      <dgm:t>
        <a:bodyPr/>
        <a:lstStyle/>
        <a:p>
          <a:endParaRPr lang="en-US"/>
        </a:p>
      </dgm:t>
    </dgm:pt>
    <dgm:pt modelId="{3A03E1D3-B66B-4496-B2CE-2C085186C71E}">
      <dgm:prSet/>
      <dgm:spPr/>
      <dgm:t>
        <a:bodyPr/>
        <a:lstStyle/>
        <a:p>
          <a:r>
            <a:rPr lang="en-GB"/>
            <a:t>Mask/eye protection</a:t>
          </a:r>
          <a:endParaRPr lang="en-US"/>
        </a:p>
      </dgm:t>
    </dgm:pt>
    <dgm:pt modelId="{0CC5B002-6318-44E5-B0B7-775CB363E51C}" type="parTrans" cxnId="{45B99651-95C1-4EE4-A52C-BAE349807559}">
      <dgm:prSet/>
      <dgm:spPr/>
      <dgm:t>
        <a:bodyPr/>
        <a:lstStyle/>
        <a:p>
          <a:endParaRPr lang="en-US"/>
        </a:p>
      </dgm:t>
    </dgm:pt>
    <dgm:pt modelId="{9CD15819-D075-456B-B4BD-30E3DE17E6B3}" type="sibTrans" cxnId="{45B99651-95C1-4EE4-A52C-BAE349807559}">
      <dgm:prSet/>
      <dgm:spPr/>
      <dgm:t>
        <a:bodyPr/>
        <a:lstStyle/>
        <a:p>
          <a:endParaRPr lang="en-US"/>
        </a:p>
      </dgm:t>
    </dgm:pt>
    <dgm:pt modelId="{C3C6D4A1-373E-4B4A-881F-833610CC81FC}">
      <dgm:prSet/>
      <dgm:spPr/>
      <dgm:t>
        <a:bodyPr/>
        <a:lstStyle/>
        <a:p>
          <a:r>
            <a:rPr lang="en-GB"/>
            <a:t>Decontaminate hands after all PPE has been removed</a:t>
          </a:r>
          <a:endParaRPr lang="en-US"/>
        </a:p>
      </dgm:t>
    </dgm:pt>
    <dgm:pt modelId="{CEE0DACC-F43E-4268-AD7A-EE2DDBC1B09E}" type="parTrans" cxnId="{F978264D-3480-4C98-B915-639861F62171}">
      <dgm:prSet/>
      <dgm:spPr/>
      <dgm:t>
        <a:bodyPr/>
        <a:lstStyle/>
        <a:p>
          <a:endParaRPr lang="en-US"/>
        </a:p>
      </dgm:t>
    </dgm:pt>
    <dgm:pt modelId="{9E0DDBCE-1939-4A43-B06A-593B91C2FFCC}" type="sibTrans" cxnId="{F978264D-3480-4C98-B915-639861F62171}">
      <dgm:prSet phldrT="3" phldr="0"/>
      <dgm:spPr/>
      <dgm:t>
        <a:bodyPr/>
        <a:lstStyle/>
        <a:p>
          <a:r>
            <a:rPr lang="en-US"/>
            <a:t>3</a:t>
          </a:r>
        </a:p>
      </dgm:t>
    </dgm:pt>
    <dgm:pt modelId="{DBA9D342-7C49-7045-A754-9C84E34E68C7}" type="pres">
      <dgm:prSet presAssocID="{25998244-3BDE-4017-9C39-0B788E3E9CEE}" presName="Name0" presStyleCnt="0">
        <dgm:presLayoutVars>
          <dgm:animLvl val="lvl"/>
          <dgm:resizeHandles val="exact"/>
        </dgm:presLayoutVars>
      </dgm:prSet>
      <dgm:spPr/>
    </dgm:pt>
    <dgm:pt modelId="{1A7DE2F3-5AE3-B441-AD59-E4F41BF7A1F2}" type="pres">
      <dgm:prSet presAssocID="{5A8DB270-EF88-4139-BECE-ACA588E52F94}" presName="compositeNode" presStyleCnt="0">
        <dgm:presLayoutVars>
          <dgm:bulletEnabled val="1"/>
        </dgm:presLayoutVars>
      </dgm:prSet>
      <dgm:spPr/>
    </dgm:pt>
    <dgm:pt modelId="{AAF1EE04-3F14-F447-B099-CEBC9B075EE3}" type="pres">
      <dgm:prSet presAssocID="{5A8DB270-EF88-4139-BECE-ACA588E52F94}" presName="bgRect" presStyleLbl="bgAccFollowNode1" presStyleIdx="0" presStyleCnt="3"/>
      <dgm:spPr/>
    </dgm:pt>
    <dgm:pt modelId="{A9FD8118-1CEA-8E49-8D77-8F6A8BF947DB}" type="pres">
      <dgm:prSet presAssocID="{8F5C1EEA-3FC8-4242-9EEF-AB092F6B5D1D}" presName="sibTransNodeCircle" presStyleLbl="alignNode1" presStyleIdx="0" presStyleCnt="6">
        <dgm:presLayoutVars>
          <dgm:chMax val="0"/>
          <dgm:bulletEnabled/>
        </dgm:presLayoutVars>
      </dgm:prSet>
      <dgm:spPr/>
    </dgm:pt>
    <dgm:pt modelId="{7FE6E9C6-81D8-874C-BDE5-76DF0A03D47A}" type="pres">
      <dgm:prSet presAssocID="{5A8DB270-EF88-4139-BECE-ACA588E52F94}" presName="bottomLine" presStyleLbl="alignNode1" presStyleIdx="1" presStyleCnt="6">
        <dgm:presLayoutVars/>
      </dgm:prSet>
      <dgm:spPr/>
    </dgm:pt>
    <dgm:pt modelId="{C8C4D773-CC02-9145-AC14-8C75668245F2}" type="pres">
      <dgm:prSet presAssocID="{5A8DB270-EF88-4139-BECE-ACA588E52F94}" presName="nodeText" presStyleLbl="bgAccFollowNode1" presStyleIdx="0" presStyleCnt="3">
        <dgm:presLayoutVars>
          <dgm:bulletEnabled val="1"/>
        </dgm:presLayoutVars>
      </dgm:prSet>
      <dgm:spPr/>
    </dgm:pt>
    <dgm:pt modelId="{7B193CD2-41A0-2F40-B21B-C49D4E90A0D4}" type="pres">
      <dgm:prSet presAssocID="{8F5C1EEA-3FC8-4242-9EEF-AB092F6B5D1D}" presName="sibTrans" presStyleCnt="0"/>
      <dgm:spPr/>
    </dgm:pt>
    <dgm:pt modelId="{39392826-12CF-C348-9F13-8C73D4B155CF}" type="pres">
      <dgm:prSet presAssocID="{CF01DD38-356D-4588-9DFB-B1D56E949581}" presName="compositeNode" presStyleCnt="0">
        <dgm:presLayoutVars>
          <dgm:bulletEnabled val="1"/>
        </dgm:presLayoutVars>
      </dgm:prSet>
      <dgm:spPr/>
    </dgm:pt>
    <dgm:pt modelId="{54776CA2-1CDA-1D42-91DE-A04555AF446E}" type="pres">
      <dgm:prSet presAssocID="{CF01DD38-356D-4588-9DFB-B1D56E949581}" presName="bgRect" presStyleLbl="bgAccFollowNode1" presStyleIdx="1" presStyleCnt="3"/>
      <dgm:spPr/>
    </dgm:pt>
    <dgm:pt modelId="{F2D7822D-D9CF-3E41-BBCC-666BE381BC75}" type="pres">
      <dgm:prSet presAssocID="{2FE784DD-B758-4DBE-A566-6AF81E8E60BF}" presName="sibTransNodeCircle" presStyleLbl="alignNode1" presStyleIdx="2" presStyleCnt="6">
        <dgm:presLayoutVars>
          <dgm:chMax val="0"/>
          <dgm:bulletEnabled/>
        </dgm:presLayoutVars>
      </dgm:prSet>
      <dgm:spPr/>
    </dgm:pt>
    <dgm:pt modelId="{9909F178-78B7-554A-BC2C-9FA3C64C7709}" type="pres">
      <dgm:prSet presAssocID="{CF01DD38-356D-4588-9DFB-B1D56E949581}" presName="bottomLine" presStyleLbl="alignNode1" presStyleIdx="3" presStyleCnt="6">
        <dgm:presLayoutVars/>
      </dgm:prSet>
      <dgm:spPr/>
    </dgm:pt>
    <dgm:pt modelId="{0995B9A5-F942-A64C-8666-B32FA06BA03B}" type="pres">
      <dgm:prSet presAssocID="{CF01DD38-356D-4588-9DFB-B1D56E949581}" presName="nodeText" presStyleLbl="bgAccFollowNode1" presStyleIdx="1" presStyleCnt="3">
        <dgm:presLayoutVars>
          <dgm:bulletEnabled val="1"/>
        </dgm:presLayoutVars>
      </dgm:prSet>
      <dgm:spPr/>
    </dgm:pt>
    <dgm:pt modelId="{FFA413A6-0D6D-2E4B-89FB-C48F93DFA960}" type="pres">
      <dgm:prSet presAssocID="{2FE784DD-B758-4DBE-A566-6AF81E8E60BF}" presName="sibTrans" presStyleCnt="0"/>
      <dgm:spPr/>
    </dgm:pt>
    <dgm:pt modelId="{65243CD4-7BAA-0648-9702-15811595A68A}" type="pres">
      <dgm:prSet presAssocID="{C3C6D4A1-373E-4B4A-881F-833610CC81FC}" presName="compositeNode" presStyleCnt="0">
        <dgm:presLayoutVars>
          <dgm:bulletEnabled val="1"/>
        </dgm:presLayoutVars>
      </dgm:prSet>
      <dgm:spPr/>
    </dgm:pt>
    <dgm:pt modelId="{2AD55BC8-6BF0-AD41-911C-6E9894372CD4}" type="pres">
      <dgm:prSet presAssocID="{C3C6D4A1-373E-4B4A-881F-833610CC81FC}" presName="bgRect" presStyleLbl="bgAccFollowNode1" presStyleIdx="2" presStyleCnt="3"/>
      <dgm:spPr/>
    </dgm:pt>
    <dgm:pt modelId="{B6A60EEE-E06E-8E44-9BF6-08DCFAF3D751}" type="pres">
      <dgm:prSet presAssocID="{9E0DDBCE-1939-4A43-B06A-593B91C2FFCC}" presName="sibTransNodeCircle" presStyleLbl="alignNode1" presStyleIdx="4" presStyleCnt="6">
        <dgm:presLayoutVars>
          <dgm:chMax val="0"/>
          <dgm:bulletEnabled/>
        </dgm:presLayoutVars>
      </dgm:prSet>
      <dgm:spPr/>
    </dgm:pt>
    <dgm:pt modelId="{65777772-6335-6345-96A3-B682AB2CC736}" type="pres">
      <dgm:prSet presAssocID="{C3C6D4A1-373E-4B4A-881F-833610CC81FC}" presName="bottomLine" presStyleLbl="alignNode1" presStyleIdx="5" presStyleCnt="6">
        <dgm:presLayoutVars/>
      </dgm:prSet>
      <dgm:spPr/>
    </dgm:pt>
    <dgm:pt modelId="{2EB33C73-3F5F-4941-BD9E-7F87DF021207}" type="pres">
      <dgm:prSet presAssocID="{C3C6D4A1-373E-4B4A-881F-833610CC81FC}" presName="nodeText" presStyleLbl="bgAccFollowNode1" presStyleIdx="2" presStyleCnt="3">
        <dgm:presLayoutVars>
          <dgm:bulletEnabled val="1"/>
        </dgm:presLayoutVars>
      </dgm:prSet>
      <dgm:spPr/>
    </dgm:pt>
  </dgm:ptLst>
  <dgm:cxnLst>
    <dgm:cxn modelId="{68A26111-BF38-4764-A888-893C840A25BE}" srcId="{CF01DD38-356D-4588-9DFB-B1D56E949581}" destId="{B75D1133-91A9-464E-9AE7-A4139DF6F640}" srcOrd="1" destOrd="0" parTransId="{DF641040-922D-41C1-9AD2-78E08AE8BD56}" sibTransId="{5EDFB871-9C0E-484C-8533-800804CAB037}"/>
    <dgm:cxn modelId="{88AB4415-A6C2-514C-95F7-663780C891EE}" type="presOf" srcId="{B75D1133-91A9-464E-9AE7-A4139DF6F640}" destId="{0995B9A5-F942-A64C-8666-B32FA06BA03B}" srcOrd="0" destOrd="2" presId="urn:microsoft.com/office/officeart/2016/7/layout/BasicLinearProcessNumbered"/>
    <dgm:cxn modelId="{939DCB1A-A0B3-564D-8C74-0DDABBFE998E}" type="presOf" srcId="{CF01DD38-356D-4588-9DFB-B1D56E949581}" destId="{54776CA2-1CDA-1D42-91DE-A04555AF446E}" srcOrd="0" destOrd="0" presId="urn:microsoft.com/office/officeart/2016/7/layout/BasicLinearProcessNumbered"/>
    <dgm:cxn modelId="{3E110B31-2769-7E4B-8B02-B0F0A431E948}" type="presOf" srcId="{3A03E1D3-B66B-4496-B2CE-2C085186C71E}" destId="{0995B9A5-F942-A64C-8666-B32FA06BA03B}" srcOrd="0" destOrd="3" presId="urn:microsoft.com/office/officeart/2016/7/layout/BasicLinearProcessNumbered"/>
    <dgm:cxn modelId="{D164205B-D11C-E847-BA15-1EFC62D47A0F}" type="presOf" srcId="{25998244-3BDE-4017-9C39-0B788E3E9CEE}" destId="{DBA9D342-7C49-7045-A754-9C84E34E68C7}" srcOrd="0" destOrd="0" presId="urn:microsoft.com/office/officeart/2016/7/layout/BasicLinearProcessNumbered"/>
    <dgm:cxn modelId="{D5E89741-AEDF-47E8-853E-2B1D030BA976}" srcId="{25998244-3BDE-4017-9C39-0B788E3E9CEE}" destId="{CF01DD38-356D-4588-9DFB-B1D56E949581}" srcOrd="1" destOrd="0" parTransId="{C1BA7AEE-4102-4A14-8F29-44F6DF981CD9}" sibTransId="{2FE784DD-B758-4DBE-A566-6AF81E8E60BF}"/>
    <dgm:cxn modelId="{05484B4C-80C9-F34A-8C7F-9648C84968D5}" type="presOf" srcId="{CF01DD38-356D-4588-9DFB-B1D56E949581}" destId="{0995B9A5-F942-A64C-8666-B32FA06BA03B}" srcOrd="1" destOrd="0" presId="urn:microsoft.com/office/officeart/2016/7/layout/BasicLinearProcessNumbered"/>
    <dgm:cxn modelId="{CBA6D46C-C3CF-4181-AC12-3D030BBDF254}" srcId="{25998244-3BDE-4017-9C39-0B788E3E9CEE}" destId="{5A8DB270-EF88-4139-BECE-ACA588E52F94}" srcOrd="0" destOrd="0" parTransId="{57C2E1F8-0AAB-48E9-9374-F7FCCF13E3E4}" sibTransId="{8F5C1EEA-3FC8-4242-9EEF-AB092F6B5D1D}"/>
    <dgm:cxn modelId="{F978264D-3480-4C98-B915-639861F62171}" srcId="{25998244-3BDE-4017-9C39-0B788E3E9CEE}" destId="{C3C6D4A1-373E-4B4A-881F-833610CC81FC}" srcOrd="2" destOrd="0" parTransId="{CEE0DACC-F43E-4268-AD7A-EE2DDBC1B09E}" sibTransId="{9E0DDBCE-1939-4A43-B06A-593B91C2FFCC}"/>
    <dgm:cxn modelId="{9564A770-18AC-4B46-AABB-C51B0A9C689C}" type="presOf" srcId="{8F5C1EEA-3FC8-4242-9EEF-AB092F6B5D1D}" destId="{A9FD8118-1CEA-8E49-8D77-8F6A8BF947DB}" srcOrd="0" destOrd="0" presId="urn:microsoft.com/office/officeart/2016/7/layout/BasicLinearProcessNumbered"/>
    <dgm:cxn modelId="{45B99651-95C1-4EE4-A52C-BAE349807559}" srcId="{CF01DD38-356D-4588-9DFB-B1D56E949581}" destId="{3A03E1D3-B66B-4496-B2CE-2C085186C71E}" srcOrd="2" destOrd="0" parTransId="{0CC5B002-6318-44E5-B0B7-775CB363E51C}" sibTransId="{9CD15819-D075-456B-B4BD-30E3DE17E6B3}"/>
    <dgm:cxn modelId="{C7278087-6D7D-254B-A0A6-740D988C57DD}" type="presOf" srcId="{5A8DB270-EF88-4139-BECE-ACA588E52F94}" destId="{AAF1EE04-3F14-F447-B099-CEBC9B075EE3}" srcOrd="0" destOrd="0" presId="urn:microsoft.com/office/officeart/2016/7/layout/BasicLinearProcessNumbered"/>
    <dgm:cxn modelId="{B8347888-AD1A-D649-BD20-1D322CAD0947}" type="presOf" srcId="{C3C6D4A1-373E-4B4A-881F-833610CC81FC}" destId="{2AD55BC8-6BF0-AD41-911C-6E9894372CD4}" srcOrd="0" destOrd="0" presId="urn:microsoft.com/office/officeart/2016/7/layout/BasicLinearProcessNumbered"/>
    <dgm:cxn modelId="{16538F8F-B832-8F4E-BF19-88B2B6DB0C60}" type="presOf" srcId="{9E0DDBCE-1939-4A43-B06A-593B91C2FFCC}" destId="{B6A60EEE-E06E-8E44-9BF6-08DCFAF3D751}" srcOrd="0" destOrd="0" presId="urn:microsoft.com/office/officeart/2016/7/layout/BasicLinearProcessNumbered"/>
    <dgm:cxn modelId="{719AF5BA-0CBA-A34F-84E0-B63E0E0F3709}" type="presOf" srcId="{C3C6D4A1-373E-4B4A-881F-833610CC81FC}" destId="{2EB33C73-3F5F-4941-BD9E-7F87DF021207}" srcOrd="1" destOrd="0" presId="urn:microsoft.com/office/officeart/2016/7/layout/BasicLinearProcessNumbered"/>
    <dgm:cxn modelId="{F8017FBB-DF7B-4438-82D4-245A2DD70A05}" srcId="{CF01DD38-356D-4588-9DFB-B1D56E949581}" destId="{2AFB05D6-AF4F-4895-919A-2A0B4ABA0BC1}" srcOrd="0" destOrd="0" parTransId="{35D6AEB8-30C0-4619-A858-53737951EA6E}" sibTransId="{F86AB1E0-55B4-4402-BD16-C630E86BF13C}"/>
    <dgm:cxn modelId="{F486CDBC-6409-234B-B11A-2438D4217EEA}" type="presOf" srcId="{5A8DB270-EF88-4139-BECE-ACA588E52F94}" destId="{C8C4D773-CC02-9145-AC14-8C75668245F2}" srcOrd="1" destOrd="0" presId="urn:microsoft.com/office/officeart/2016/7/layout/BasicLinearProcessNumbered"/>
    <dgm:cxn modelId="{142AB2CF-5938-4343-940D-475FCA022C5E}" type="presOf" srcId="{2AFB05D6-AF4F-4895-919A-2A0B4ABA0BC1}" destId="{0995B9A5-F942-A64C-8666-B32FA06BA03B}" srcOrd="0" destOrd="1" presId="urn:microsoft.com/office/officeart/2016/7/layout/BasicLinearProcessNumbered"/>
    <dgm:cxn modelId="{814022E8-0A6D-9948-9F5E-412883CFD249}" type="presOf" srcId="{2FE784DD-B758-4DBE-A566-6AF81E8E60BF}" destId="{F2D7822D-D9CF-3E41-BBCC-666BE381BC75}" srcOrd="0" destOrd="0" presId="urn:microsoft.com/office/officeart/2016/7/layout/BasicLinearProcessNumbered"/>
    <dgm:cxn modelId="{A77F1E1B-9266-DC47-8CB2-E32535BE8DA4}" type="presParOf" srcId="{DBA9D342-7C49-7045-A754-9C84E34E68C7}" destId="{1A7DE2F3-5AE3-B441-AD59-E4F41BF7A1F2}" srcOrd="0" destOrd="0" presId="urn:microsoft.com/office/officeart/2016/7/layout/BasicLinearProcessNumbered"/>
    <dgm:cxn modelId="{062079E2-4C2F-8540-AF54-55AE9876E41D}" type="presParOf" srcId="{1A7DE2F3-5AE3-B441-AD59-E4F41BF7A1F2}" destId="{AAF1EE04-3F14-F447-B099-CEBC9B075EE3}" srcOrd="0" destOrd="0" presId="urn:microsoft.com/office/officeart/2016/7/layout/BasicLinearProcessNumbered"/>
    <dgm:cxn modelId="{BF922F98-C18B-294C-86A8-7F66B4F47B93}" type="presParOf" srcId="{1A7DE2F3-5AE3-B441-AD59-E4F41BF7A1F2}" destId="{A9FD8118-1CEA-8E49-8D77-8F6A8BF947DB}" srcOrd="1" destOrd="0" presId="urn:microsoft.com/office/officeart/2016/7/layout/BasicLinearProcessNumbered"/>
    <dgm:cxn modelId="{4397A067-6810-494C-BAE1-DE6F31C463DC}" type="presParOf" srcId="{1A7DE2F3-5AE3-B441-AD59-E4F41BF7A1F2}" destId="{7FE6E9C6-81D8-874C-BDE5-76DF0A03D47A}" srcOrd="2" destOrd="0" presId="urn:microsoft.com/office/officeart/2016/7/layout/BasicLinearProcessNumbered"/>
    <dgm:cxn modelId="{3831F8E3-5C51-7443-8636-6C27D942F028}" type="presParOf" srcId="{1A7DE2F3-5AE3-B441-AD59-E4F41BF7A1F2}" destId="{C8C4D773-CC02-9145-AC14-8C75668245F2}" srcOrd="3" destOrd="0" presId="urn:microsoft.com/office/officeart/2016/7/layout/BasicLinearProcessNumbered"/>
    <dgm:cxn modelId="{40169AE6-1725-0A4A-BE20-4984B72F8DCD}" type="presParOf" srcId="{DBA9D342-7C49-7045-A754-9C84E34E68C7}" destId="{7B193CD2-41A0-2F40-B21B-C49D4E90A0D4}" srcOrd="1" destOrd="0" presId="urn:microsoft.com/office/officeart/2016/7/layout/BasicLinearProcessNumbered"/>
    <dgm:cxn modelId="{EB272551-04FC-D845-8C55-399EA80EB1F6}" type="presParOf" srcId="{DBA9D342-7C49-7045-A754-9C84E34E68C7}" destId="{39392826-12CF-C348-9F13-8C73D4B155CF}" srcOrd="2" destOrd="0" presId="urn:microsoft.com/office/officeart/2016/7/layout/BasicLinearProcessNumbered"/>
    <dgm:cxn modelId="{6AD84DFC-6867-E24E-9F3B-70C2F633B839}" type="presParOf" srcId="{39392826-12CF-C348-9F13-8C73D4B155CF}" destId="{54776CA2-1CDA-1D42-91DE-A04555AF446E}" srcOrd="0" destOrd="0" presId="urn:microsoft.com/office/officeart/2016/7/layout/BasicLinearProcessNumbered"/>
    <dgm:cxn modelId="{98E50623-0E00-E541-B978-6D1424A44615}" type="presParOf" srcId="{39392826-12CF-C348-9F13-8C73D4B155CF}" destId="{F2D7822D-D9CF-3E41-BBCC-666BE381BC75}" srcOrd="1" destOrd="0" presId="urn:microsoft.com/office/officeart/2016/7/layout/BasicLinearProcessNumbered"/>
    <dgm:cxn modelId="{89AD2A61-C348-A140-B6F8-AD4938D43234}" type="presParOf" srcId="{39392826-12CF-C348-9F13-8C73D4B155CF}" destId="{9909F178-78B7-554A-BC2C-9FA3C64C7709}" srcOrd="2" destOrd="0" presId="urn:microsoft.com/office/officeart/2016/7/layout/BasicLinearProcessNumbered"/>
    <dgm:cxn modelId="{44784ADA-39A9-D947-BBA7-1AF819F1EB29}" type="presParOf" srcId="{39392826-12CF-C348-9F13-8C73D4B155CF}" destId="{0995B9A5-F942-A64C-8666-B32FA06BA03B}" srcOrd="3" destOrd="0" presId="urn:microsoft.com/office/officeart/2016/7/layout/BasicLinearProcessNumbered"/>
    <dgm:cxn modelId="{0A61CF34-17F4-3249-809B-F2D6E752151D}" type="presParOf" srcId="{DBA9D342-7C49-7045-A754-9C84E34E68C7}" destId="{FFA413A6-0D6D-2E4B-89FB-C48F93DFA960}" srcOrd="3" destOrd="0" presId="urn:microsoft.com/office/officeart/2016/7/layout/BasicLinearProcessNumbered"/>
    <dgm:cxn modelId="{2A383B69-8159-DE48-8C94-36CE6AAA87C7}" type="presParOf" srcId="{DBA9D342-7C49-7045-A754-9C84E34E68C7}" destId="{65243CD4-7BAA-0648-9702-15811595A68A}" srcOrd="4" destOrd="0" presId="urn:microsoft.com/office/officeart/2016/7/layout/BasicLinearProcessNumbered"/>
    <dgm:cxn modelId="{53B1A545-FDF1-E742-8F86-46C0C317C4CB}" type="presParOf" srcId="{65243CD4-7BAA-0648-9702-15811595A68A}" destId="{2AD55BC8-6BF0-AD41-911C-6E9894372CD4}" srcOrd="0" destOrd="0" presId="urn:microsoft.com/office/officeart/2016/7/layout/BasicLinearProcessNumbered"/>
    <dgm:cxn modelId="{7B97E5A7-2BCF-D64F-A3AD-3FA83FDF0524}" type="presParOf" srcId="{65243CD4-7BAA-0648-9702-15811595A68A}" destId="{B6A60EEE-E06E-8E44-9BF6-08DCFAF3D751}" srcOrd="1" destOrd="0" presId="urn:microsoft.com/office/officeart/2016/7/layout/BasicLinearProcessNumbered"/>
    <dgm:cxn modelId="{DD6C865C-55BE-8749-9A8E-5951847C5DD8}" type="presParOf" srcId="{65243CD4-7BAA-0648-9702-15811595A68A}" destId="{65777772-6335-6345-96A3-B682AB2CC736}" srcOrd="2" destOrd="0" presId="urn:microsoft.com/office/officeart/2016/7/layout/BasicLinearProcessNumbered"/>
    <dgm:cxn modelId="{4D09D072-028E-FB4D-BDDB-71911D158F34}" type="presParOf" srcId="{65243CD4-7BAA-0648-9702-15811595A68A}" destId="{2EB33C73-3F5F-4941-BD9E-7F87DF021207}"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2EC9B-F6E3-DC43-ACBE-2E6D6A9910CE}">
      <dsp:nvSpPr>
        <dsp:cNvPr id="0" name=""/>
        <dsp:cNvSpPr/>
      </dsp:nvSpPr>
      <dsp:spPr>
        <a:xfrm>
          <a:off x="0" y="3569039"/>
          <a:ext cx="11407487" cy="7808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Precautions the same as for influenza: </a:t>
          </a:r>
          <a:endParaRPr lang="en-US" sz="1800" kern="1200" dirty="0"/>
        </a:p>
      </dsp:txBody>
      <dsp:txXfrm>
        <a:off x="0" y="3569039"/>
        <a:ext cx="11407487" cy="421642"/>
      </dsp:txXfrm>
    </dsp:sp>
    <dsp:sp modelId="{16CC3475-FCDF-A945-A9B0-264A04F5C8E4}">
      <dsp:nvSpPr>
        <dsp:cNvPr id="0" name=""/>
        <dsp:cNvSpPr/>
      </dsp:nvSpPr>
      <dsp:spPr>
        <a:xfrm>
          <a:off x="0" y="3975065"/>
          <a:ext cx="5703743" cy="35917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Surgical masks protect mucous membrane from contamination by large respiratory droplet (and are as effective as FFP3 for this)</a:t>
          </a:r>
          <a:endParaRPr lang="en-US" sz="1100" kern="1200"/>
        </a:p>
      </dsp:txBody>
      <dsp:txXfrm>
        <a:off x="0" y="3975065"/>
        <a:ext cx="5703743" cy="359176"/>
      </dsp:txXfrm>
    </dsp:sp>
    <dsp:sp modelId="{56C43DDE-AECA-6E44-B364-E4BEE4B5BC05}">
      <dsp:nvSpPr>
        <dsp:cNvPr id="0" name=""/>
        <dsp:cNvSpPr/>
      </dsp:nvSpPr>
      <dsp:spPr>
        <a:xfrm>
          <a:off x="5703743" y="3975065"/>
          <a:ext cx="5703743" cy="359176"/>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FFP3 recommended for Aerosol Generating Procedures (AGP) and supply needs to be protected for this purpose</a:t>
          </a:r>
          <a:endParaRPr lang="en-US" sz="1100" kern="1200"/>
        </a:p>
      </dsp:txBody>
      <dsp:txXfrm>
        <a:off x="5703743" y="3975065"/>
        <a:ext cx="5703743" cy="359176"/>
      </dsp:txXfrm>
    </dsp:sp>
    <dsp:sp modelId="{5578751C-D4D6-B741-A33A-7BDFF3613112}">
      <dsp:nvSpPr>
        <dsp:cNvPr id="0" name=""/>
        <dsp:cNvSpPr/>
      </dsp:nvSpPr>
      <dsp:spPr>
        <a:xfrm rot="10800000">
          <a:off x="0" y="2379853"/>
          <a:ext cx="11407487" cy="1200899"/>
        </a:xfrm>
        <a:prstGeom prst="upArrowCallou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Evidence indicates that is spread by respiratory droplets not airborne</a:t>
          </a:r>
          <a:endParaRPr lang="en-US" sz="1800" kern="1200" dirty="0"/>
        </a:p>
      </dsp:txBody>
      <dsp:txXfrm rot="10800000">
        <a:off x="0" y="2379853"/>
        <a:ext cx="11407487" cy="780308"/>
      </dsp:txXfrm>
    </dsp:sp>
    <dsp:sp modelId="{6676A31E-EAAA-5D46-B29E-0953735436B2}">
      <dsp:nvSpPr>
        <dsp:cNvPr id="0" name=""/>
        <dsp:cNvSpPr/>
      </dsp:nvSpPr>
      <dsp:spPr>
        <a:xfrm rot="10800000">
          <a:off x="0" y="1190666"/>
          <a:ext cx="11407487" cy="1200899"/>
        </a:xfrm>
        <a:prstGeom prst="upArrowCallou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COVID-19 has now been declassified as High Consequence Infectious Disease (HCID) </a:t>
          </a:r>
          <a:endParaRPr lang="en-US" sz="1800" kern="1200" dirty="0"/>
        </a:p>
      </dsp:txBody>
      <dsp:txXfrm rot="10800000">
        <a:off x="0" y="1190666"/>
        <a:ext cx="11407487" cy="780308"/>
      </dsp:txXfrm>
    </dsp:sp>
    <dsp:sp modelId="{0C80F7C8-91D1-894C-9452-E693A7D68EB5}">
      <dsp:nvSpPr>
        <dsp:cNvPr id="0" name=""/>
        <dsp:cNvSpPr/>
      </dsp:nvSpPr>
      <dsp:spPr>
        <a:xfrm rot="10800000">
          <a:off x="0" y="1479"/>
          <a:ext cx="11407487" cy="1200899"/>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New virus therefore at beginning of the outbreak little was known about route of transmission &amp; mortality</a:t>
          </a:r>
          <a:endParaRPr lang="en-US" sz="1800" kern="1200" dirty="0"/>
        </a:p>
      </dsp:txBody>
      <dsp:txXfrm rot="10800000">
        <a:off x="0" y="1479"/>
        <a:ext cx="11407487" cy="780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DD419-071A-BD4E-8CCA-5FA96B8D8C49}">
      <dsp:nvSpPr>
        <dsp:cNvPr id="0" name=""/>
        <dsp:cNvSpPr/>
      </dsp:nvSpPr>
      <dsp:spPr>
        <a:xfrm>
          <a:off x="0" y="4788509"/>
          <a:ext cx="6396484" cy="7855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Not required for other close contact and should be used prudently to conserve them for when they are needed</a:t>
          </a:r>
          <a:endParaRPr lang="en-US" sz="1800" kern="1200"/>
        </a:p>
      </dsp:txBody>
      <dsp:txXfrm>
        <a:off x="0" y="4788509"/>
        <a:ext cx="6396484" cy="785594"/>
      </dsp:txXfrm>
    </dsp:sp>
    <dsp:sp modelId="{6D990C2F-C31D-B749-BE14-F705AA43801C}">
      <dsp:nvSpPr>
        <dsp:cNvPr id="0" name=""/>
        <dsp:cNvSpPr/>
      </dsp:nvSpPr>
      <dsp:spPr>
        <a:xfrm rot="10800000">
          <a:off x="0" y="3592048"/>
          <a:ext cx="6396484" cy="1208244"/>
        </a:xfrm>
        <a:prstGeom prst="upArrowCallou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However, filtration is only effective only if sealed to contour of face </a:t>
          </a:r>
          <a:endParaRPr lang="en-US" sz="1600" kern="1200" dirty="0"/>
        </a:p>
      </dsp:txBody>
      <dsp:txXfrm rot="-10800000">
        <a:off x="0" y="3592048"/>
        <a:ext cx="6396484" cy="424093"/>
      </dsp:txXfrm>
    </dsp:sp>
    <dsp:sp modelId="{BD25882D-E866-BD4C-AB38-8EF6AE005636}">
      <dsp:nvSpPr>
        <dsp:cNvPr id="0" name=""/>
        <dsp:cNvSpPr/>
      </dsp:nvSpPr>
      <dsp:spPr>
        <a:xfrm>
          <a:off x="0" y="4016142"/>
          <a:ext cx="3198241" cy="36126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GB" sz="2100" kern="1200"/>
            <a:t>Fit testing required</a:t>
          </a:r>
          <a:endParaRPr lang="en-US" sz="2100" kern="1200"/>
        </a:p>
      </dsp:txBody>
      <dsp:txXfrm>
        <a:off x="0" y="4016142"/>
        <a:ext cx="3198241" cy="361265"/>
      </dsp:txXfrm>
    </dsp:sp>
    <dsp:sp modelId="{5CB144A5-8AFC-9E46-B556-EB9D2827958D}">
      <dsp:nvSpPr>
        <dsp:cNvPr id="0" name=""/>
        <dsp:cNvSpPr/>
      </dsp:nvSpPr>
      <dsp:spPr>
        <a:xfrm>
          <a:off x="3198242" y="4016142"/>
          <a:ext cx="3198241" cy="361265"/>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GB" sz="2100" kern="1200"/>
            <a:t>Fit check before each use</a:t>
          </a:r>
          <a:endParaRPr lang="en-US" sz="2100" kern="1200"/>
        </a:p>
      </dsp:txBody>
      <dsp:txXfrm>
        <a:off x="3198242" y="4016142"/>
        <a:ext cx="3198241" cy="361265"/>
      </dsp:txXfrm>
    </dsp:sp>
    <dsp:sp modelId="{3BF82AE9-C371-8749-8C1F-4CEB75265C1E}">
      <dsp:nvSpPr>
        <dsp:cNvPr id="0" name=""/>
        <dsp:cNvSpPr/>
      </dsp:nvSpPr>
      <dsp:spPr>
        <a:xfrm rot="10800000">
          <a:off x="0" y="2395587"/>
          <a:ext cx="6396484" cy="1208244"/>
        </a:xfrm>
        <a:prstGeom prst="upArrowCallou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Protect from inhalation of fine airborne particles (droplet nuclei)</a:t>
          </a:r>
          <a:endParaRPr lang="en-US" sz="1600" kern="1200" dirty="0"/>
        </a:p>
      </dsp:txBody>
      <dsp:txXfrm rot="10800000">
        <a:off x="0" y="2395587"/>
        <a:ext cx="6396484" cy="785081"/>
      </dsp:txXfrm>
    </dsp:sp>
    <dsp:sp modelId="{5C3A36AD-39CA-4F40-A399-30608CF09F2A}">
      <dsp:nvSpPr>
        <dsp:cNvPr id="0" name=""/>
        <dsp:cNvSpPr/>
      </dsp:nvSpPr>
      <dsp:spPr>
        <a:xfrm rot="10800000">
          <a:off x="0" y="1199126"/>
          <a:ext cx="6396484" cy="1208244"/>
        </a:xfrm>
        <a:prstGeom prst="upArrowCallou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They filter out very small airborne particles </a:t>
          </a:r>
          <a:endParaRPr lang="en-US" sz="1600" kern="1200" dirty="0"/>
        </a:p>
      </dsp:txBody>
      <dsp:txXfrm rot="10800000">
        <a:off x="0" y="1199126"/>
        <a:ext cx="6396484" cy="785081"/>
      </dsp:txXfrm>
    </dsp:sp>
    <dsp:sp modelId="{F3E4F63C-5F56-7546-9C7D-648D3D2EAD6A}">
      <dsp:nvSpPr>
        <dsp:cNvPr id="0" name=""/>
        <dsp:cNvSpPr/>
      </dsp:nvSpPr>
      <dsp:spPr>
        <a:xfrm rot="10800000">
          <a:off x="0" y="0"/>
          <a:ext cx="6396484" cy="1208244"/>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FFP3 respirator masks are only used when AGPs are being carried out or when someone is working in an environment where many patients are undergoing AGPs</a:t>
          </a:r>
          <a:endParaRPr lang="en-US" sz="1600" kern="1200" dirty="0"/>
        </a:p>
      </dsp:txBody>
      <dsp:txXfrm rot="10800000">
        <a:off x="0" y="0"/>
        <a:ext cx="6396484" cy="7850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1EE04-3F14-F447-B099-CEBC9B075EE3}">
      <dsp:nvSpPr>
        <dsp:cNvPr id="0" name=""/>
        <dsp:cNvSpPr/>
      </dsp:nvSpPr>
      <dsp:spPr>
        <a:xfrm>
          <a:off x="0" y="0"/>
          <a:ext cx="3564839" cy="435133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929" tIns="330200" rIns="277929" bIns="330200" numCol="1" spcCol="1270" anchor="t" anchorCtr="0">
          <a:noAutofit/>
        </a:bodyPr>
        <a:lstStyle/>
        <a:p>
          <a:pPr marL="0" lvl="0" indent="0" algn="l" defTabSz="977900">
            <a:lnSpc>
              <a:spcPct val="90000"/>
            </a:lnSpc>
            <a:spcBef>
              <a:spcPct val="0"/>
            </a:spcBef>
            <a:spcAft>
              <a:spcPct val="35000"/>
            </a:spcAft>
            <a:buNone/>
          </a:pPr>
          <a:r>
            <a:rPr lang="en-GB" sz="2200" kern="1200" dirty="0"/>
            <a:t>Discard mask when moist, damaged or visibly soiled</a:t>
          </a:r>
          <a:endParaRPr lang="en-US" sz="2200" kern="1200" dirty="0"/>
        </a:p>
      </dsp:txBody>
      <dsp:txXfrm>
        <a:off x="0" y="1653508"/>
        <a:ext cx="3564839" cy="2610802"/>
      </dsp:txXfrm>
    </dsp:sp>
    <dsp:sp modelId="{A9FD8118-1CEA-8E49-8D77-8F6A8BF947DB}">
      <dsp:nvSpPr>
        <dsp:cNvPr id="0" name=""/>
        <dsp:cNvSpPr/>
      </dsp:nvSpPr>
      <dsp:spPr>
        <a:xfrm>
          <a:off x="1129719" y="435133"/>
          <a:ext cx="1305401" cy="130540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20891" y="626305"/>
        <a:ext cx="923057" cy="923057"/>
      </dsp:txXfrm>
    </dsp:sp>
    <dsp:sp modelId="{7FE6E9C6-81D8-874C-BDE5-76DF0A03D47A}">
      <dsp:nvSpPr>
        <dsp:cNvPr id="0" name=""/>
        <dsp:cNvSpPr/>
      </dsp:nvSpPr>
      <dsp:spPr>
        <a:xfrm>
          <a:off x="0" y="4351266"/>
          <a:ext cx="3564839"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76CA2-1CDA-1D42-91DE-A04555AF446E}">
      <dsp:nvSpPr>
        <dsp:cNvPr id="0" name=""/>
        <dsp:cNvSpPr/>
      </dsp:nvSpPr>
      <dsp:spPr>
        <a:xfrm>
          <a:off x="3921323" y="0"/>
          <a:ext cx="3564839" cy="4351338"/>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929" tIns="330200" rIns="277929" bIns="330200" numCol="1" spcCol="1270" anchor="t" anchorCtr="0">
          <a:noAutofit/>
        </a:bodyPr>
        <a:lstStyle/>
        <a:p>
          <a:pPr marL="0" lvl="0" indent="0" algn="l" defTabSz="977900">
            <a:lnSpc>
              <a:spcPct val="90000"/>
            </a:lnSpc>
            <a:spcBef>
              <a:spcPct val="0"/>
            </a:spcBef>
            <a:spcAft>
              <a:spcPct val="35000"/>
            </a:spcAft>
            <a:buNone/>
          </a:pPr>
          <a:r>
            <a:rPr lang="en-GB" sz="2200" kern="1200"/>
            <a:t>Remove PPE in this order:</a:t>
          </a:r>
          <a:endParaRPr lang="en-US" sz="2200" kern="1200"/>
        </a:p>
        <a:p>
          <a:pPr marL="171450" lvl="1" indent="-171450" algn="l" defTabSz="755650">
            <a:lnSpc>
              <a:spcPct val="90000"/>
            </a:lnSpc>
            <a:spcBef>
              <a:spcPct val="0"/>
            </a:spcBef>
            <a:spcAft>
              <a:spcPct val="15000"/>
            </a:spcAft>
            <a:buChar char="•"/>
          </a:pPr>
          <a:r>
            <a:rPr lang="en-GB" sz="1700" kern="1200"/>
            <a:t>Gloves (then decontaminate hands)</a:t>
          </a:r>
          <a:endParaRPr lang="en-US" sz="1700" kern="1200"/>
        </a:p>
        <a:p>
          <a:pPr marL="171450" lvl="1" indent="-171450" algn="l" defTabSz="755650">
            <a:lnSpc>
              <a:spcPct val="90000"/>
            </a:lnSpc>
            <a:spcBef>
              <a:spcPct val="0"/>
            </a:spcBef>
            <a:spcAft>
              <a:spcPct val="15000"/>
            </a:spcAft>
            <a:buChar char="•"/>
          </a:pPr>
          <a:r>
            <a:rPr lang="en-GB" sz="1700" kern="1200"/>
            <a:t>Apron/gown (avoid touching contaminated front surface)</a:t>
          </a:r>
          <a:endParaRPr lang="en-US" sz="1700" kern="1200"/>
        </a:p>
        <a:p>
          <a:pPr marL="171450" lvl="1" indent="-171450" algn="l" defTabSz="755650">
            <a:lnSpc>
              <a:spcPct val="90000"/>
            </a:lnSpc>
            <a:spcBef>
              <a:spcPct val="0"/>
            </a:spcBef>
            <a:spcAft>
              <a:spcPct val="15000"/>
            </a:spcAft>
            <a:buChar char="•"/>
          </a:pPr>
          <a:r>
            <a:rPr lang="en-GB" sz="1700" kern="1200"/>
            <a:t>Mask/eye protection</a:t>
          </a:r>
          <a:endParaRPr lang="en-US" sz="1700" kern="1200"/>
        </a:p>
      </dsp:txBody>
      <dsp:txXfrm>
        <a:off x="3921323" y="1653508"/>
        <a:ext cx="3564839" cy="2610802"/>
      </dsp:txXfrm>
    </dsp:sp>
    <dsp:sp modelId="{F2D7822D-D9CF-3E41-BBCC-666BE381BC75}">
      <dsp:nvSpPr>
        <dsp:cNvPr id="0" name=""/>
        <dsp:cNvSpPr/>
      </dsp:nvSpPr>
      <dsp:spPr>
        <a:xfrm>
          <a:off x="5051042" y="435133"/>
          <a:ext cx="1305401" cy="1305401"/>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242214" y="626305"/>
        <a:ext cx="923057" cy="923057"/>
      </dsp:txXfrm>
    </dsp:sp>
    <dsp:sp modelId="{9909F178-78B7-554A-BC2C-9FA3C64C7709}">
      <dsp:nvSpPr>
        <dsp:cNvPr id="0" name=""/>
        <dsp:cNvSpPr/>
      </dsp:nvSpPr>
      <dsp:spPr>
        <a:xfrm>
          <a:off x="3921323" y="4351266"/>
          <a:ext cx="3564839"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55BC8-6BF0-AD41-911C-6E9894372CD4}">
      <dsp:nvSpPr>
        <dsp:cNvPr id="0" name=""/>
        <dsp:cNvSpPr/>
      </dsp:nvSpPr>
      <dsp:spPr>
        <a:xfrm>
          <a:off x="7842647" y="0"/>
          <a:ext cx="3564839" cy="435133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929" tIns="330200" rIns="277929" bIns="330200" numCol="1" spcCol="1270" anchor="t" anchorCtr="0">
          <a:noAutofit/>
        </a:bodyPr>
        <a:lstStyle/>
        <a:p>
          <a:pPr marL="0" lvl="0" indent="0" algn="l" defTabSz="977900">
            <a:lnSpc>
              <a:spcPct val="90000"/>
            </a:lnSpc>
            <a:spcBef>
              <a:spcPct val="0"/>
            </a:spcBef>
            <a:spcAft>
              <a:spcPct val="35000"/>
            </a:spcAft>
            <a:buNone/>
          </a:pPr>
          <a:r>
            <a:rPr lang="en-GB" sz="2200" kern="1200"/>
            <a:t>Decontaminate hands after all PPE has been removed</a:t>
          </a:r>
          <a:endParaRPr lang="en-US" sz="2200" kern="1200"/>
        </a:p>
      </dsp:txBody>
      <dsp:txXfrm>
        <a:off x="7842647" y="1653508"/>
        <a:ext cx="3564839" cy="2610802"/>
      </dsp:txXfrm>
    </dsp:sp>
    <dsp:sp modelId="{B6A60EEE-E06E-8E44-9BF6-08DCFAF3D751}">
      <dsp:nvSpPr>
        <dsp:cNvPr id="0" name=""/>
        <dsp:cNvSpPr/>
      </dsp:nvSpPr>
      <dsp:spPr>
        <a:xfrm>
          <a:off x="8972366" y="435133"/>
          <a:ext cx="1305401" cy="1305401"/>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9163538" y="626305"/>
        <a:ext cx="923057" cy="923057"/>
      </dsp:txXfrm>
    </dsp:sp>
    <dsp:sp modelId="{65777772-6335-6345-96A3-B682AB2CC736}">
      <dsp:nvSpPr>
        <dsp:cNvPr id="0" name=""/>
        <dsp:cNvSpPr/>
      </dsp:nvSpPr>
      <dsp:spPr>
        <a:xfrm>
          <a:off x="7842647" y="4351266"/>
          <a:ext cx="3564839"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2A388-C530-C540-9BF7-C07FAF72E5A8}" type="datetimeFigureOut">
              <a:rPr lang="en-US" smtClean="0"/>
              <a:t>6/9/2020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07C20-DA96-9849-936F-BD98C49A25C8}" type="slidenum">
              <a:rPr lang="en-US" smtClean="0"/>
              <a:t>‹#›</a:t>
            </a:fld>
            <a:endParaRPr lang="en-US"/>
          </a:p>
        </p:txBody>
      </p:sp>
    </p:spTree>
    <p:extLst>
      <p:ext uri="{BB962C8B-B14F-4D97-AF65-F5344CB8AC3E}">
        <p14:creationId xmlns:p14="http://schemas.microsoft.com/office/powerpoint/2010/main" val="357561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v.uk/coronaviru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gov.uk/guidance/high-consequence-infectious-diseases-hcid" TargetMode="External"/><Relationship Id="rId4" Type="http://schemas.openxmlformats.org/officeDocument/2006/relationships/hyperlink" Target="https://www.gov.uk/government/publications/wuhan-novel-coronavirus-infection-prevention-and-contro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2</a:t>
            </a:fld>
            <a:endParaRPr lang="en-US"/>
          </a:p>
        </p:txBody>
      </p:sp>
    </p:spTree>
    <p:extLst>
      <p:ext uri="{BB962C8B-B14F-4D97-AF65-F5344CB8AC3E}">
        <p14:creationId xmlns:p14="http://schemas.microsoft.com/office/powerpoint/2010/main" val="198621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8AF6C038-1F96-5442-9407-1DE0C58466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F0DF3654-FFFB-174C-AC8C-4021CBD30D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 4 nations public health HCID group made an interim recommendation in January 2020 to classify COVID-19 as an HCID. This was based on consideration of the UK HCID criteria about the virus and the disease with information available during the early stages of the outbreak. Now that more is known about COVID-19, the public health bodies in the UK have reviewed the most up to date information about COVID-19 against the UK HCID criteria. They have determined that several features have now changed; in particular, more information is available about mortality rates (low overall), and there is now greater clinical awareness and a specific and sensitive laboratory test, the availability of which continues to increase.</a:t>
            </a:r>
          </a:p>
          <a:p>
            <a:r>
              <a:rPr lang="en-GB" altLang="en-US"/>
              <a:t>The Advisory Committee on Dangerous Pathogens (ACDP) is also of the opinion that COVID-19 should no longer be classified as an HCID.</a:t>
            </a:r>
          </a:p>
          <a:p>
            <a:r>
              <a:rPr lang="en-GB" altLang="en-US"/>
              <a:t>The need to have a national, coordinated response remains, but this is being met by the </a:t>
            </a:r>
            <a:r>
              <a:rPr lang="en-GB" altLang="en-US">
                <a:hlinkClick r:id="rId3"/>
              </a:rPr>
              <a:t>government’s COVID-19 response</a:t>
            </a:r>
            <a:r>
              <a:rPr lang="en-GB" altLang="en-US"/>
              <a:t>.</a:t>
            </a:r>
          </a:p>
          <a:p>
            <a:r>
              <a:rPr lang="en-GB" altLang="en-US"/>
              <a:t>Cases of COVID-19 are no longer managed by HCID treatment centres only. All healthcare workers managing possible and confirmed cases should follow the </a:t>
            </a:r>
            <a:r>
              <a:rPr lang="en-GB" altLang="en-US">
                <a:hlinkClick r:id="rId4"/>
              </a:rPr>
              <a:t>updated national infection and prevention (IPC) guidance for COVID-19</a:t>
            </a:r>
            <a:r>
              <a:rPr lang="en-GB" altLang="en-US"/>
              <a:t>, which supersedes all previous IPC guidance for COVID-19. </a:t>
            </a:r>
          </a:p>
          <a:p>
            <a:r>
              <a:rPr lang="en-GB" altLang="en-US"/>
              <a:t>Source: </a:t>
            </a:r>
            <a:r>
              <a:rPr lang="en-GB" altLang="en-US">
                <a:hlinkClick r:id="rId5"/>
              </a:rPr>
              <a:t>https://www.gov.uk/guidance/high-consequence-infectious-diseases-hcid</a:t>
            </a:r>
            <a:endParaRPr lang="en-GB" altLang="en-US"/>
          </a:p>
          <a:p>
            <a:r>
              <a:rPr lang="en-GB" altLang="en-US"/>
              <a:t>[19</a:t>
            </a:r>
            <a:r>
              <a:rPr lang="en-GB" altLang="en-US" baseline="30000"/>
              <a:t>th</a:t>
            </a:r>
            <a:r>
              <a:rPr lang="en-GB" altLang="en-US"/>
              <a:t> March] </a:t>
            </a:r>
          </a:p>
          <a:p>
            <a:endParaRPr lang="en-US" altLang="en-US"/>
          </a:p>
        </p:txBody>
      </p:sp>
      <p:sp>
        <p:nvSpPr>
          <p:cNvPr id="38915" name="Slide Number Placeholder 3">
            <a:extLst>
              <a:ext uri="{FF2B5EF4-FFF2-40B4-BE49-F238E27FC236}">
                <a16:creationId xmlns:a16="http://schemas.microsoft.com/office/drawing/2014/main" id="{62987663-6C66-8A4C-B3EC-2080B36AE9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DE592D-A1D8-7946-A6EE-7BFD5280A033}" type="slidenum">
              <a:rPr lang="en-GB" altLang="en-US"/>
              <a:pPr/>
              <a:t>4</a:t>
            </a:fld>
            <a:endParaRPr lang="en-GB" altLang="en-US"/>
          </a:p>
        </p:txBody>
      </p:sp>
    </p:spTree>
    <p:extLst>
      <p:ext uri="{BB962C8B-B14F-4D97-AF65-F5344CB8AC3E}">
        <p14:creationId xmlns:p14="http://schemas.microsoft.com/office/powerpoint/2010/main" val="3428381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surgical mask doesn’t have a fluid resistant coating ……. They can be used for other things e.g. on a patient being transported where it’s preventing the droplets dispersing into the air, or placed over the mouth of the deceased as part of last offices</a:t>
            </a:r>
          </a:p>
          <a:p>
            <a:endParaRPr lang="en-US" dirty="0"/>
          </a:p>
          <a:p>
            <a:r>
              <a:rPr lang="en-US" dirty="0"/>
              <a:t>Eye/face protection – goggles or visor – disposable or reusable </a:t>
            </a:r>
          </a:p>
        </p:txBody>
      </p:sp>
      <p:sp>
        <p:nvSpPr>
          <p:cNvPr id="4" name="Slide Number Placeholder 3"/>
          <p:cNvSpPr>
            <a:spLocks noGrp="1"/>
          </p:cNvSpPr>
          <p:nvPr>
            <p:ph type="sldNum" sz="quarter" idx="5"/>
          </p:nvPr>
        </p:nvSpPr>
        <p:spPr/>
        <p:txBody>
          <a:bodyPr/>
          <a:lstStyle/>
          <a:p>
            <a:fld id="{00307C20-DA96-9849-936F-BD98C49A25C8}" type="slidenum">
              <a:rPr lang="en-US" smtClean="0"/>
              <a:t>5</a:t>
            </a:fld>
            <a:endParaRPr lang="en-US"/>
          </a:p>
        </p:txBody>
      </p:sp>
    </p:spTree>
    <p:extLst>
      <p:ext uri="{BB962C8B-B14F-4D97-AF65-F5344CB8AC3E}">
        <p14:creationId xmlns:p14="http://schemas.microsoft.com/office/powerpoint/2010/main" val="321701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pathogen is </a:t>
            </a:r>
            <a:r>
              <a:rPr lang="en-GB" sz="1200" b="0" i="0" u="none" strike="noStrike" kern="1200" dirty="0">
                <a:solidFill>
                  <a:schemeClr val="tx1"/>
                </a:solidFill>
                <a:effectLst/>
                <a:latin typeface="+mn-lt"/>
                <a:ea typeface="+mn-ea"/>
                <a:cs typeface="+mn-cs"/>
              </a:rPr>
              <a:t>usually defined as a microorganism that causes, or can cause, disease </a:t>
            </a:r>
            <a:r>
              <a:rPr lang="en-GB" sz="1200" b="0" i="0" u="none" strike="noStrike" kern="1200" dirty="0" err="1">
                <a:solidFill>
                  <a:schemeClr val="tx1"/>
                </a:solidFill>
                <a:effectLst/>
                <a:latin typeface="+mn-lt"/>
                <a:ea typeface="+mn-ea"/>
                <a:cs typeface="+mn-cs"/>
              </a:rPr>
              <a:t>inc</a:t>
            </a:r>
            <a:r>
              <a:rPr lang="en-GB" sz="1200" b="0" i="0" u="none" strike="noStrike" kern="1200" dirty="0">
                <a:solidFill>
                  <a:schemeClr val="tx1"/>
                </a:solidFill>
                <a:effectLst/>
                <a:latin typeface="+mn-lt"/>
                <a:ea typeface="+mn-ea"/>
                <a:cs typeface="+mn-cs"/>
              </a:rPr>
              <a:t> a bacteria, virus, fungi or parasite</a:t>
            </a:r>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6</a:t>
            </a:fld>
            <a:endParaRPr lang="en-US"/>
          </a:p>
        </p:txBody>
      </p:sp>
    </p:spTree>
    <p:extLst>
      <p:ext uri="{BB962C8B-B14F-4D97-AF65-F5344CB8AC3E}">
        <p14:creationId xmlns:p14="http://schemas.microsoft.com/office/powerpoint/2010/main" val="381929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Background: There is limited literature on the frequency of face-touching </a:t>
            </a:r>
            <a:r>
              <a:rPr lang="en-GB" sz="1200" b="0" i="0" u="none" strike="noStrike" kern="1200" dirty="0" err="1">
                <a:solidFill>
                  <a:schemeClr val="tx1"/>
                </a:solidFill>
                <a:effectLst/>
                <a:latin typeface="+mn-lt"/>
                <a:ea typeface="+mn-ea"/>
                <a:cs typeface="+mn-cs"/>
              </a:rPr>
              <a:t>behavior</a:t>
            </a:r>
            <a:r>
              <a:rPr lang="en-GB" sz="1200" b="0" i="0" u="none" strike="noStrike" kern="1200" dirty="0">
                <a:solidFill>
                  <a:schemeClr val="tx1"/>
                </a:solidFill>
                <a:effectLst/>
                <a:latin typeface="+mn-lt"/>
                <a:ea typeface="+mn-ea"/>
                <a:cs typeface="+mn-cs"/>
              </a:rPr>
              <a:t> as a potential vector for the self-inoculation and transmission of Staphylococcus aureus and other common respiratory</a:t>
            </a:r>
          </a:p>
          <a:p>
            <a:r>
              <a:rPr lang="en-GB" sz="1200" b="0" i="0" u="none" strike="noStrike" kern="1200" dirty="0">
                <a:solidFill>
                  <a:schemeClr val="tx1"/>
                </a:solidFill>
                <a:effectLst/>
                <a:latin typeface="+mn-lt"/>
                <a:ea typeface="+mn-ea"/>
                <a:cs typeface="+mn-cs"/>
              </a:rPr>
              <a:t>infections.</a:t>
            </a:r>
          </a:p>
          <a:p>
            <a:r>
              <a:rPr lang="en-GB" sz="1200" b="0" i="0" u="none" strike="noStrike" kern="1200" dirty="0">
                <a:solidFill>
                  <a:schemeClr val="tx1"/>
                </a:solidFill>
                <a:effectLst/>
                <a:latin typeface="+mn-lt"/>
                <a:ea typeface="+mn-ea"/>
                <a:cs typeface="+mn-cs"/>
              </a:rPr>
              <a:t>A behavioural observation study was undertaken involving medical students at the University of New South Wales. Their face-touching behaviour was observed via videotape recording. Using standardized scoring sheets, the frequency of hand-to-face contacts with mucosal or non-mucosal areas was tallied and analysed.</a:t>
            </a:r>
          </a:p>
          <a:p>
            <a:r>
              <a:rPr lang="en-GB" sz="1200" b="0" i="0" u="none" strike="noStrike" kern="1200" dirty="0">
                <a:solidFill>
                  <a:schemeClr val="tx1"/>
                </a:solidFill>
                <a:effectLst/>
                <a:latin typeface="+mn-lt"/>
                <a:ea typeface="+mn-ea"/>
                <a:cs typeface="+mn-cs"/>
              </a:rPr>
              <a:t>On average, each of the 26 observed students touched their face 23 times per hour. Of all face touches, 44% (1,024/2,346) involved contact with a mucous membrane, whereas 56% (1,322/2,346) of</a:t>
            </a:r>
          </a:p>
          <a:p>
            <a:r>
              <a:rPr lang="en-GB" sz="1200" b="0" i="0" u="none" strike="noStrike" kern="1200" dirty="0">
                <a:solidFill>
                  <a:schemeClr val="tx1"/>
                </a:solidFill>
                <a:effectLst/>
                <a:latin typeface="+mn-lt"/>
                <a:ea typeface="+mn-ea"/>
                <a:cs typeface="+mn-cs"/>
              </a:rPr>
              <a:t>contacts involved non mucosal areas. </a:t>
            </a:r>
          </a:p>
          <a:p>
            <a:r>
              <a:rPr lang="en-GB" sz="1200" b="0" i="0" u="none" strike="noStrike" kern="1200" dirty="0">
                <a:solidFill>
                  <a:schemeClr val="tx1"/>
                </a:solidFill>
                <a:effectLst/>
                <a:latin typeface="+mn-lt"/>
                <a:ea typeface="+mn-ea"/>
                <a:cs typeface="+mn-cs"/>
              </a:rPr>
              <a:t>Increasing medical </a:t>
            </a:r>
            <a:r>
              <a:rPr lang="en-GB" sz="1200" b="0" i="0" u="none" strike="noStrike" kern="1200" dirty="0" err="1">
                <a:solidFill>
                  <a:schemeClr val="tx1"/>
                </a:solidFill>
                <a:effectLst/>
                <a:latin typeface="+mn-lt"/>
                <a:ea typeface="+mn-ea"/>
                <a:cs typeface="+mn-cs"/>
              </a:rPr>
              <a:t>students’awareness</a:t>
            </a:r>
            <a:r>
              <a:rPr lang="en-GB" sz="1200" b="0" i="0" u="none" strike="noStrike" kern="1200" dirty="0">
                <a:solidFill>
                  <a:schemeClr val="tx1"/>
                </a:solidFill>
                <a:effectLst/>
                <a:latin typeface="+mn-lt"/>
                <a:ea typeface="+mn-ea"/>
                <a:cs typeface="+mn-cs"/>
              </a:rPr>
              <a:t> of their habituated face-touching </a:t>
            </a:r>
            <a:r>
              <a:rPr lang="en-GB" sz="1200" b="0" i="0" u="none" strike="noStrike" kern="1200" dirty="0" err="1">
                <a:solidFill>
                  <a:schemeClr val="tx1"/>
                </a:solidFill>
                <a:effectLst/>
                <a:latin typeface="+mn-lt"/>
                <a:ea typeface="+mn-ea"/>
                <a:cs typeface="+mn-cs"/>
              </a:rPr>
              <a:t>behavior</a:t>
            </a:r>
            <a:r>
              <a:rPr lang="en-GB" sz="1200" b="0" i="0" u="none" strike="noStrike" kern="1200" dirty="0">
                <a:solidFill>
                  <a:schemeClr val="tx1"/>
                </a:solidFill>
                <a:effectLst/>
                <a:latin typeface="+mn-lt"/>
                <a:ea typeface="+mn-ea"/>
                <a:cs typeface="+mn-cs"/>
              </a:rPr>
              <a:t> and improving their understanding of self-inoculation as a route of transmission may help to improve hand</a:t>
            </a:r>
          </a:p>
          <a:p>
            <a:r>
              <a:rPr lang="en-GB" sz="1200" b="0" i="0" u="none" strike="noStrike" kern="1200" dirty="0">
                <a:solidFill>
                  <a:schemeClr val="tx1"/>
                </a:solidFill>
                <a:effectLst/>
                <a:latin typeface="+mn-lt"/>
                <a:ea typeface="+mn-ea"/>
                <a:cs typeface="+mn-cs"/>
              </a:rPr>
              <a:t>hygiene compliance. Hand hygiene programs aiming to improve compliance with before and after patient contact should include a message that mouth and nose touching is a common practice. Hand hygiene is therefore an essential and inexpensive preventive method to break the colonization and transmission cycle associated with self-inoculation</a:t>
            </a:r>
          </a:p>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7</a:t>
            </a:fld>
            <a:endParaRPr lang="en-US"/>
          </a:p>
        </p:txBody>
      </p:sp>
    </p:spTree>
    <p:extLst>
      <p:ext uri="{BB962C8B-B14F-4D97-AF65-F5344CB8AC3E}">
        <p14:creationId xmlns:p14="http://schemas.microsoft.com/office/powerpoint/2010/main" val="1220752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8</a:t>
            </a:fld>
            <a:endParaRPr lang="en-US"/>
          </a:p>
        </p:txBody>
      </p:sp>
    </p:spTree>
    <p:extLst>
      <p:ext uri="{BB962C8B-B14F-4D97-AF65-F5344CB8AC3E}">
        <p14:creationId xmlns:p14="http://schemas.microsoft.com/office/powerpoint/2010/main" val="221075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14</a:t>
            </a:fld>
            <a:endParaRPr lang="en-US"/>
          </a:p>
        </p:txBody>
      </p:sp>
    </p:spTree>
    <p:extLst>
      <p:ext uri="{BB962C8B-B14F-4D97-AF65-F5344CB8AC3E}">
        <p14:creationId xmlns:p14="http://schemas.microsoft.com/office/powerpoint/2010/main" val="398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lots of talk of staff wearing PPE but how they take it off is as important as how they put it on to prevent the </a:t>
            </a:r>
            <a:r>
              <a:rPr lang="en-US" dirty="0" err="1"/>
              <a:t>sprad</a:t>
            </a:r>
            <a:r>
              <a:rPr lang="en-US" dirty="0"/>
              <a:t> of infection </a:t>
            </a:r>
          </a:p>
        </p:txBody>
      </p:sp>
      <p:sp>
        <p:nvSpPr>
          <p:cNvPr id="4" name="Slide Number Placeholder 3"/>
          <p:cNvSpPr>
            <a:spLocks noGrp="1"/>
          </p:cNvSpPr>
          <p:nvPr>
            <p:ph type="sldNum" sz="quarter" idx="5"/>
          </p:nvPr>
        </p:nvSpPr>
        <p:spPr/>
        <p:txBody>
          <a:bodyPr/>
          <a:lstStyle/>
          <a:p>
            <a:fld id="{00307C20-DA96-9849-936F-BD98C49A25C8}" type="slidenum">
              <a:rPr lang="en-US" smtClean="0"/>
              <a:t>16</a:t>
            </a:fld>
            <a:endParaRPr lang="en-US"/>
          </a:p>
        </p:txBody>
      </p:sp>
    </p:spTree>
    <p:extLst>
      <p:ext uri="{BB962C8B-B14F-4D97-AF65-F5344CB8AC3E}">
        <p14:creationId xmlns:p14="http://schemas.microsoft.com/office/powerpoint/2010/main" val="140857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62BFA-80D4-704E-B177-DEBC24C2EAC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44BDAD8-E438-C147-9B87-C69819D308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EB0379C-8CBB-5149-ACD8-34E5101996F0}"/>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DECB607-11A0-484D-B3AA-627DC381D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BF8B6-93A7-B64E-A34A-4D06016B1E2B}"/>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97812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A5AF-8907-0C44-83F6-10AA13DC279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F68E5C-4C8D-A14E-AFFD-8CCB2FF5D9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1D2ED1-ECBC-3D41-8AAB-4E9996BCB71D}"/>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748EFF6A-F6FC-5047-A89C-86ED4435B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9ECF1-971D-C44F-9F5A-71D5548AA870}"/>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55707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3415F-2D1E-6C44-8B14-0C9E15D167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3659AC-5CE9-F846-B76D-5684DD66C8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2D7E27-9F95-DA40-B569-7589844E0F68}"/>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99C0A0D-9A94-514F-B9BE-14CA81E7B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490F1-1362-9A47-928F-DE902880421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46688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5D24-BA6C-6B4D-B796-393AAF9755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451635-4236-3744-80C3-758D92576E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2B3DA1-9AA6-F648-A454-4BF336A3901C}"/>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8F4442D-AAF8-5244-907D-104EAEDEF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ABBC3-631B-3644-99C9-B53314279F4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891706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5A9F-62FB-C44D-B352-48C54EC7E3C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2EF407A-2F07-0345-B0CC-C6EB21787F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7C82B8-064E-9340-A789-A0242B22C632}"/>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42B3B8FE-845B-3E44-85B0-3CBA84BB9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5A671-712F-8B48-9FCA-9A2C21FF29E5}"/>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96455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34B5-495E-A548-B513-8CEF452FD2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B8F303-E3A7-BF44-A6A1-F0EFCDA4C8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5277C96-2BF5-FA45-8FD3-30620EC659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1321CA7-15C3-5E46-97E4-6C5BD7AB3403}"/>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2626DB0C-F12E-8440-822C-4639BD198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1AB7A-89B8-5640-8B76-C657458BD3D1}"/>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31363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4242-37DE-9D4E-9986-8C8BD12AB81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E35AF2-C58B-9647-B7DB-0A8F6D765B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926778D-A36E-CB48-842E-6E6071A639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C2D20F7-4E25-3C45-B96E-C50517F87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A3341D-54F4-D44F-B882-43FCFF26C1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FCC94E-FA11-1249-AD49-7198B2B16BEE}"/>
              </a:ext>
            </a:extLst>
          </p:cNvPr>
          <p:cNvSpPr>
            <a:spLocks noGrp="1"/>
          </p:cNvSpPr>
          <p:nvPr>
            <p:ph type="dt" sz="half" idx="10"/>
          </p:nvPr>
        </p:nvSpPr>
        <p:spPr/>
        <p:txBody>
          <a:bodyPr/>
          <a:lstStyle/>
          <a:p>
            <a:r>
              <a:rPr lang="en-GB"/>
              <a:t>5/4/20</a:t>
            </a:r>
            <a:endParaRPr lang="en-US"/>
          </a:p>
        </p:txBody>
      </p:sp>
      <p:sp>
        <p:nvSpPr>
          <p:cNvPr id="8" name="Footer Placeholder 7">
            <a:extLst>
              <a:ext uri="{FF2B5EF4-FFF2-40B4-BE49-F238E27FC236}">
                <a16:creationId xmlns:a16="http://schemas.microsoft.com/office/drawing/2014/main" id="{E5A36E65-1A6E-FB4A-BD32-08F26BFA3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4E46C2-FA80-C740-950F-D532FCCAAD08}"/>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1028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9878-A6C4-4D4E-B819-7AC6DE5D58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DE38D47-DB09-0E45-9E05-A5E0AEC722BA}"/>
              </a:ext>
            </a:extLst>
          </p:cNvPr>
          <p:cNvSpPr>
            <a:spLocks noGrp="1"/>
          </p:cNvSpPr>
          <p:nvPr>
            <p:ph type="dt" sz="half" idx="10"/>
          </p:nvPr>
        </p:nvSpPr>
        <p:spPr/>
        <p:txBody>
          <a:bodyPr/>
          <a:lstStyle/>
          <a:p>
            <a:r>
              <a:rPr lang="en-GB"/>
              <a:t>5/4/20</a:t>
            </a:r>
            <a:endParaRPr lang="en-US"/>
          </a:p>
        </p:txBody>
      </p:sp>
      <p:sp>
        <p:nvSpPr>
          <p:cNvPr id="4" name="Footer Placeholder 3">
            <a:extLst>
              <a:ext uri="{FF2B5EF4-FFF2-40B4-BE49-F238E27FC236}">
                <a16:creationId xmlns:a16="http://schemas.microsoft.com/office/drawing/2014/main" id="{7F171355-11D3-8D4C-99DC-B9EC358FE9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AE0A1C-7D7A-BF4F-AB0E-4258E3664E95}"/>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725698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5D6C3B-9F89-4047-8771-9DBEF0CF1B46}"/>
              </a:ext>
            </a:extLst>
          </p:cNvPr>
          <p:cNvSpPr>
            <a:spLocks noGrp="1"/>
          </p:cNvSpPr>
          <p:nvPr>
            <p:ph type="dt" sz="half" idx="10"/>
          </p:nvPr>
        </p:nvSpPr>
        <p:spPr/>
        <p:txBody>
          <a:bodyPr/>
          <a:lstStyle/>
          <a:p>
            <a:r>
              <a:rPr lang="en-GB"/>
              <a:t>5/4/20</a:t>
            </a:r>
            <a:endParaRPr lang="en-US"/>
          </a:p>
        </p:txBody>
      </p:sp>
      <p:sp>
        <p:nvSpPr>
          <p:cNvPr id="3" name="Footer Placeholder 2">
            <a:extLst>
              <a:ext uri="{FF2B5EF4-FFF2-40B4-BE49-F238E27FC236}">
                <a16:creationId xmlns:a16="http://schemas.microsoft.com/office/drawing/2014/main" id="{186F59A0-2DA1-384B-9F0C-7F318986E0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4F09BA-085A-4241-819B-74B0B092DC00}"/>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90200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DB76-89E1-4A4E-A8F7-E0ACA7AAB8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38F2F3E-5EB8-CB48-9729-36A9E89D7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944839E-7AD2-3A4A-B727-43072BCF8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87985F-26AF-8E4E-B46D-EFAEE963DEDE}"/>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9A99B4A1-87A1-A74A-BE26-6402B8FE5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0042A-0E26-A44F-A248-F67358E92F67}"/>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58782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6F01-8437-614B-9D45-A6D1106A47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BDB2AA3-52C5-E144-8FE3-F8EE3D1DC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B7E39-6630-9C4E-9B03-B10A3DF1A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2121BB-B9E9-624B-ADAD-5F9338AFC0B6}"/>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D58D2CFA-29CA-F649-BAD1-268DF9C1D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19E76-FEC6-DE4F-A93A-921EBF398D9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8406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4955DC-5ACB-D649-B57B-F34F10667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966850-B481-FE4F-96CB-9404691CB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2BBADA-9509-EF48-BE91-D86ACDF4B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5/4/20</a:t>
            </a:r>
            <a:endParaRPr lang="en-US"/>
          </a:p>
        </p:txBody>
      </p:sp>
      <p:sp>
        <p:nvSpPr>
          <p:cNvPr id="5" name="Footer Placeholder 4">
            <a:extLst>
              <a:ext uri="{FF2B5EF4-FFF2-40B4-BE49-F238E27FC236}">
                <a16:creationId xmlns:a16="http://schemas.microsoft.com/office/drawing/2014/main" id="{B071727C-37A0-B84F-976D-B9E431DC5B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6FD57-A0D2-2149-A52E-C77E901DD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94084-10BB-3044-81B1-4C52BBE75E60}" type="slidenum">
              <a:rPr lang="en-US" smtClean="0"/>
              <a:t>‹#›</a:t>
            </a:fld>
            <a:endParaRPr lang="en-US"/>
          </a:p>
        </p:txBody>
      </p:sp>
    </p:spTree>
    <p:extLst>
      <p:ext uri="{BB962C8B-B14F-4D97-AF65-F5344CB8AC3E}">
        <p14:creationId xmlns:p14="http://schemas.microsoft.com/office/powerpoint/2010/main" val="28411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assets.publishing.service.gov.uk/government/uploads/system/uploads/attachment_data/file/877658/Quick_guide_to_donning_doffing_standard_PPE_health_and_social_care_poster__.pdf" TargetMode="Externa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his.org.uk/resources-guidelines/novel-coronavirus-resources/"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ips.uk.net/" TargetMode="External"/><Relationship Id="rId5" Type="http://schemas.openxmlformats.org/officeDocument/2006/relationships/hyperlink" Target="https://www.gov.uk/government/publications/wuhan-novel-coronavirus-infection-prevention-and-control" TargetMode="External"/><Relationship Id="rId4" Type="http://schemas.openxmlformats.org/officeDocument/2006/relationships/hyperlink" Target="https://phw.nhs.wales/topics/latest-information-on-novel%20coronavirus-covid-19/"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5.xml"/><Relationship Id="rId7" Type="http://schemas.openxmlformats.org/officeDocument/2006/relationships/diagramColors" Target="../diagrams/colors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1D89628-F537-F04D-AE1E-194861FA5E8C}"/>
              </a:ext>
            </a:extLst>
          </p:cNvPr>
          <p:cNvSpPr>
            <a:spLocks noGrp="1" noChangeArrowheads="1"/>
          </p:cNvSpPr>
          <p:nvPr>
            <p:ph type="ctrTitle"/>
          </p:nvPr>
        </p:nvSpPr>
        <p:spPr>
          <a:xfrm>
            <a:off x="1" y="688976"/>
            <a:ext cx="12192000" cy="1470025"/>
          </a:xfrm>
        </p:spPr>
        <p:txBody>
          <a:bodyPr>
            <a:noAutofit/>
          </a:bodyPr>
          <a:lstStyle/>
          <a:p>
            <a:pPr eaLnBrk="1" hangingPunct="1"/>
            <a:r>
              <a:rPr lang="en-GB" altLang="en-US" sz="4800" b="1" dirty="0"/>
              <a:t>COVID-19</a:t>
            </a:r>
            <a:br>
              <a:rPr lang="en-GB" altLang="en-US" sz="4800" b="1" dirty="0"/>
            </a:br>
            <a:r>
              <a:rPr lang="en-GB" altLang="en-US" sz="4000" b="1" dirty="0"/>
              <a:t>Infection Prevention and Control</a:t>
            </a:r>
            <a:br>
              <a:rPr lang="en-GB" altLang="en-US" sz="4000" b="1" dirty="0"/>
            </a:br>
            <a:r>
              <a:rPr lang="en-GB" altLang="en-US" sz="4000" b="1" dirty="0"/>
              <a:t>For Care Home Settings  </a:t>
            </a:r>
          </a:p>
        </p:txBody>
      </p:sp>
      <p:sp>
        <p:nvSpPr>
          <p:cNvPr id="13318" name="TextBox 1">
            <a:extLst>
              <a:ext uri="{FF2B5EF4-FFF2-40B4-BE49-F238E27FC236}">
                <a16:creationId xmlns:a16="http://schemas.microsoft.com/office/drawing/2014/main" id="{E9AD9634-FFE3-704A-9503-A72AF8912065}"/>
              </a:ext>
            </a:extLst>
          </p:cNvPr>
          <p:cNvSpPr txBox="1">
            <a:spLocks noChangeArrowheads="1"/>
          </p:cNvSpPr>
          <p:nvPr/>
        </p:nvSpPr>
        <p:spPr bwMode="auto">
          <a:xfrm>
            <a:off x="10052320" y="6189564"/>
            <a:ext cx="1915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204C4"/>
              </a:buClr>
              <a:buFont typeface="Wingdings" pitchFamily="2" charset="2"/>
              <a:buChar char="§"/>
              <a:defRPr sz="2800">
                <a:solidFill>
                  <a:schemeClr val="tx1"/>
                </a:solidFill>
                <a:latin typeface="Arial" panose="020B0604020202020204" pitchFamily="34" charset="0"/>
              </a:defRPr>
            </a:lvl1pPr>
            <a:lvl2pPr marL="742950" indent="-285750">
              <a:spcBef>
                <a:spcPct val="20000"/>
              </a:spcBef>
              <a:buClr>
                <a:srgbClr val="7204C4"/>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7204C4"/>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7204C4"/>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7204C4"/>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400" dirty="0"/>
              <a:t>May  2020 Version 1a</a:t>
            </a:r>
          </a:p>
        </p:txBody>
      </p:sp>
      <p:pic>
        <p:nvPicPr>
          <p:cNvPr id="12" name="Picture 2" descr="Image result for coronavirus">
            <a:extLst>
              <a:ext uri="{FF2B5EF4-FFF2-40B4-BE49-F238E27FC236}">
                <a16:creationId xmlns:a16="http://schemas.microsoft.com/office/drawing/2014/main" id="{6E0DFA28-00D7-674D-AE77-DA9D18F9C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63" y="2767914"/>
            <a:ext cx="6289588" cy="27340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DUHB LOGO">
            <a:extLst>
              <a:ext uri="{FF2B5EF4-FFF2-40B4-BE49-F238E27FC236}">
                <a16:creationId xmlns:a16="http://schemas.microsoft.com/office/drawing/2014/main" id="{2D57EAB1-EE8B-C447-B664-DECBE762DD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8272" y="3064475"/>
            <a:ext cx="5610512" cy="218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edia1 slide 2 New">
            <a:hlinkClick r:id="" action="ppaction://media"/>
            <a:extLst>
              <a:ext uri="{FF2B5EF4-FFF2-40B4-BE49-F238E27FC236}">
                <a16:creationId xmlns:a16="http://schemas.microsoft.com/office/drawing/2014/main" id="{3498A872-DF92-4331-BC5D-EE69B29A93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2165576"/>
      </p:ext>
    </p:extLst>
  </p:cSld>
  <p:clrMapOvr>
    <a:masterClrMapping/>
  </p:clrMapOvr>
  <mc:AlternateContent xmlns:mc="http://schemas.openxmlformats.org/markup-compatibility/2006" xmlns:p14="http://schemas.microsoft.com/office/powerpoint/2010/main">
    <mc:Choice Requires="p14">
      <p:transition spd="slow" p14:dur="2000" advClick="0" advTm="100"/>
    </mc:Choice>
    <mc:Fallback xmlns="">
      <p:transition spd="slow" advClick="0" advTm="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49D85F-DFC8-5B41-94A5-03248B16AF36}"/>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PPE: Eye &amp; face protection</a:t>
            </a:r>
            <a:br>
              <a:rPr lang="en-US" dirty="0">
                <a:solidFill>
                  <a:srgbClr val="FFFFFF"/>
                </a:solidFill>
              </a:rPr>
            </a:br>
            <a:br>
              <a:rPr lang="en-US" dirty="0">
                <a:solidFill>
                  <a:srgbClr val="FFFFFF"/>
                </a:solidFill>
              </a:rPr>
            </a:br>
            <a:r>
              <a:rPr lang="en-US" dirty="0">
                <a:solidFill>
                  <a:srgbClr val="FFFFFF"/>
                </a:solidFill>
              </a:rPr>
              <a:t>Goggles or visor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FB2631E-CEAA-1648-AB77-812D2D063B43}"/>
              </a:ext>
            </a:extLst>
          </p:cNvPr>
          <p:cNvSpPr>
            <a:spLocks noGrp="1"/>
          </p:cNvSpPr>
          <p:nvPr>
            <p:ph idx="1"/>
          </p:nvPr>
        </p:nvSpPr>
        <p:spPr>
          <a:xfrm>
            <a:off x="4447308" y="591344"/>
            <a:ext cx="6906491" cy="5585619"/>
          </a:xfrm>
        </p:spPr>
        <p:txBody>
          <a:bodyPr anchor="ctr">
            <a:normAutofit lnSpcReduction="10000"/>
          </a:bodyPr>
          <a:lstStyle/>
          <a:p>
            <a:r>
              <a:rPr lang="en-GB" dirty="0"/>
              <a:t>Eye and face protection provides protection against contamination to the eyes from respiratory droplets, aerosols arising from AGPs and from splashing of secretions (including respiratory secretions), blood, body fluids or excretions.</a:t>
            </a:r>
          </a:p>
          <a:p>
            <a:r>
              <a:rPr lang="en-GB" dirty="0"/>
              <a:t>Eye and face protection can be achieved by the use of any one of the following:</a:t>
            </a:r>
          </a:p>
          <a:p>
            <a:r>
              <a:rPr lang="en-GB" dirty="0"/>
              <a:t>surgical mask with integrated visor</a:t>
            </a:r>
          </a:p>
          <a:p>
            <a:r>
              <a:rPr lang="en-GB" dirty="0"/>
              <a:t>full face shield or visor</a:t>
            </a:r>
          </a:p>
          <a:p>
            <a:r>
              <a:rPr lang="en-GB" dirty="0"/>
              <a:t>polycarbonate safety spectacles or equivalent</a:t>
            </a:r>
          </a:p>
          <a:p>
            <a:pPr marL="0" indent="0">
              <a:buNone/>
            </a:pPr>
            <a:r>
              <a:rPr lang="en-GB" dirty="0"/>
              <a:t>	Regular corrective spectacles are not 	considered adequate eye protection.</a:t>
            </a:r>
          </a:p>
          <a:p>
            <a:endParaRPr lang="en-US" dirty="0"/>
          </a:p>
        </p:txBody>
      </p:sp>
      <p:sp>
        <p:nvSpPr>
          <p:cNvPr id="4" name="Date Placeholder 3">
            <a:extLst>
              <a:ext uri="{FF2B5EF4-FFF2-40B4-BE49-F238E27FC236}">
                <a16:creationId xmlns:a16="http://schemas.microsoft.com/office/drawing/2014/main" id="{530D196E-F48F-EE4F-81ED-A930A9BCFB68}"/>
              </a:ext>
            </a:extLst>
          </p:cNvPr>
          <p:cNvSpPr>
            <a:spLocks noGrp="1"/>
          </p:cNvSpPr>
          <p:nvPr>
            <p:ph type="dt" sz="half" idx="10"/>
          </p:nvPr>
        </p:nvSpPr>
        <p:spPr/>
        <p:txBody>
          <a:bodyPr/>
          <a:lstStyle/>
          <a:p>
            <a:r>
              <a:rPr lang="en-GB"/>
              <a:t>5/4/20</a:t>
            </a:r>
            <a:endParaRPr lang="en-US"/>
          </a:p>
        </p:txBody>
      </p:sp>
      <p:pic>
        <p:nvPicPr>
          <p:cNvPr id="6" name="Media1 slide 24 New">
            <a:hlinkClick r:id="" action="ppaction://media"/>
            <a:extLst>
              <a:ext uri="{FF2B5EF4-FFF2-40B4-BE49-F238E27FC236}">
                <a16:creationId xmlns:a16="http://schemas.microsoft.com/office/drawing/2014/main" id="{38AD5650-2CAB-4641-B7CC-A54243D39B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57689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340">
        <p15:prstTrans prst="pageCurlDouble"/>
      </p:transition>
    </mc:Choice>
    <mc:Fallback xmlns="">
      <p:transition spd="slow" advClick="0" advTm="1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CC22AC-DAB0-034B-B23A-3D35F2592CCC}"/>
              </a:ext>
            </a:extLst>
          </p:cNvPr>
          <p:cNvSpPr>
            <a:spLocks noGrp="1"/>
          </p:cNvSpPr>
          <p:nvPr>
            <p:ph type="title"/>
          </p:nvPr>
        </p:nvSpPr>
        <p:spPr>
          <a:xfrm>
            <a:off x="1171074" y="1396686"/>
            <a:ext cx="3240506" cy="4064628"/>
          </a:xfrm>
        </p:spPr>
        <p:txBody>
          <a:bodyPr>
            <a:normAutofit/>
          </a:bodyPr>
          <a:lstStyle/>
          <a:p>
            <a:r>
              <a:rPr lang="en-US">
                <a:solidFill>
                  <a:srgbClr val="FFFFFF"/>
                </a:solidFill>
              </a:rPr>
              <a:t>Extending the use of PPE when in short supply</a:t>
            </a:r>
          </a:p>
        </p:txBody>
      </p:sp>
      <p:sp>
        <p:nvSpPr>
          <p:cNvPr id="23" name="Arc 2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651CE69-22A9-9643-9C96-31460D7EBA81}"/>
              </a:ext>
            </a:extLst>
          </p:cNvPr>
          <p:cNvSpPr>
            <a:spLocks noGrp="1"/>
          </p:cNvSpPr>
          <p:nvPr>
            <p:ph idx="1"/>
          </p:nvPr>
        </p:nvSpPr>
        <p:spPr>
          <a:xfrm>
            <a:off x="5370153" y="1119031"/>
            <a:ext cx="6078897" cy="5343189"/>
          </a:xfrm>
        </p:spPr>
        <p:txBody>
          <a:bodyPr>
            <a:normAutofit/>
          </a:bodyPr>
          <a:lstStyle/>
          <a:p>
            <a:r>
              <a:rPr lang="en-US" sz="2000" dirty="0"/>
              <a:t>We all know that there is difficulty sourcing PPE particularly fluid repellent/resistant surgical face masks (FRSM 11R), visors and FFP2/3 respirators</a:t>
            </a:r>
          </a:p>
          <a:p>
            <a:endParaRPr lang="en-US" sz="2000" dirty="0"/>
          </a:p>
          <a:p>
            <a:r>
              <a:rPr lang="en-US" sz="2000" dirty="0"/>
              <a:t>To make the best use of what we have certain PPE can be used on a ‘sessional basis’ including masks, respirators and other face protection (goggles/visors)</a:t>
            </a:r>
          </a:p>
          <a:p>
            <a:endParaRPr lang="en-US" sz="2000" dirty="0"/>
          </a:p>
          <a:p>
            <a:r>
              <a:rPr lang="en-US" sz="2000" dirty="0"/>
              <a:t>BUT you must change your gloves and apron between patients / residents</a:t>
            </a:r>
          </a:p>
          <a:p>
            <a:endParaRPr lang="en-US" sz="2000" dirty="0"/>
          </a:p>
          <a:p>
            <a:r>
              <a:rPr lang="en-US" sz="2000" dirty="0"/>
              <a:t>You can extend the use of gowns by wearing an apron over the top and changing the apron as between residents /  patients</a:t>
            </a:r>
          </a:p>
        </p:txBody>
      </p:sp>
      <p:sp>
        <p:nvSpPr>
          <p:cNvPr id="4" name="Date Placeholder 3">
            <a:extLst>
              <a:ext uri="{FF2B5EF4-FFF2-40B4-BE49-F238E27FC236}">
                <a16:creationId xmlns:a16="http://schemas.microsoft.com/office/drawing/2014/main" id="{7C2B4D33-B258-7145-AA81-A2870363058A}"/>
              </a:ext>
            </a:extLst>
          </p:cNvPr>
          <p:cNvSpPr>
            <a:spLocks noGrp="1"/>
          </p:cNvSpPr>
          <p:nvPr>
            <p:ph type="dt" sz="half" idx="10"/>
          </p:nvPr>
        </p:nvSpPr>
        <p:spPr/>
        <p:txBody>
          <a:bodyPr/>
          <a:lstStyle/>
          <a:p>
            <a:r>
              <a:rPr lang="en-GB"/>
              <a:t>5/4/20</a:t>
            </a:r>
            <a:endParaRPr lang="en-US"/>
          </a:p>
        </p:txBody>
      </p:sp>
      <p:pic>
        <p:nvPicPr>
          <p:cNvPr id="5" name="Media1 slide 25 New">
            <a:hlinkClick r:id="" action="ppaction://media"/>
            <a:extLst>
              <a:ext uri="{FF2B5EF4-FFF2-40B4-BE49-F238E27FC236}">
                <a16:creationId xmlns:a16="http://schemas.microsoft.com/office/drawing/2014/main" id="{43405264-36DA-49A3-9C45-541E4191E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9190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360">
        <p15:prstTrans prst="pageCurlDouble"/>
      </p:transition>
    </mc:Choice>
    <mc:Fallback xmlns="">
      <p:transition spd="slow" advClick="0" advTm="1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VID-19 Putting on and taking off PPE – a guide for care homes.mp4" descr="COVID-19 Putting on and taking off PPE – a guide for care homes.mp4">
            <a:hlinkClick r:id="" action="ppaction://media"/>
            <a:extLst>
              <a:ext uri="{FF2B5EF4-FFF2-40B4-BE49-F238E27FC236}">
                <a16:creationId xmlns:a16="http://schemas.microsoft.com/office/drawing/2014/main" id="{28F0E2D5-7A15-F540-A22E-A601E29FA3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7677" y="910000"/>
            <a:ext cx="8956645" cy="5037999"/>
          </a:xfrm>
        </p:spPr>
      </p:pic>
      <p:sp>
        <p:nvSpPr>
          <p:cNvPr id="2" name="Date Placeholder 1">
            <a:extLst>
              <a:ext uri="{FF2B5EF4-FFF2-40B4-BE49-F238E27FC236}">
                <a16:creationId xmlns:a16="http://schemas.microsoft.com/office/drawing/2014/main" id="{C4B21CA7-5B02-3948-BC24-1FC94562295B}"/>
              </a:ext>
            </a:extLst>
          </p:cNvPr>
          <p:cNvSpPr>
            <a:spLocks noGrp="1"/>
          </p:cNvSpPr>
          <p:nvPr>
            <p:ph type="dt" sz="half" idx="10"/>
          </p:nvPr>
        </p:nvSpPr>
        <p:spPr/>
        <p:txBody>
          <a:bodyPr/>
          <a:lstStyle/>
          <a:p>
            <a:r>
              <a:rPr lang="en-GB"/>
              <a:t>5/4/20</a:t>
            </a:r>
            <a:endParaRPr lang="en-US"/>
          </a:p>
        </p:txBody>
      </p:sp>
    </p:spTree>
    <p:extLst>
      <p:ext uri="{BB962C8B-B14F-4D97-AF65-F5344CB8AC3E}">
        <p14:creationId xmlns:p14="http://schemas.microsoft.com/office/powerpoint/2010/main" val="188966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10">
        <p15:prstTrans prst="pageCurlDouble"/>
      </p:transition>
    </mc:Choice>
    <mc:Fallback xmlns="">
      <p:transition spd="slow" advClick="0" advTm="70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D646A-2945-AE4F-BF11-C2AEEC7337D2}"/>
              </a:ext>
            </a:extLst>
          </p:cNvPr>
          <p:cNvSpPr>
            <a:spLocks noGrp="1"/>
          </p:cNvSpPr>
          <p:nvPr>
            <p:ph type="title"/>
          </p:nvPr>
        </p:nvSpPr>
        <p:spPr/>
        <p:txBody>
          <a:bodyPr>
            <a:normAutofit fontScale="90000"/>
          </a:bodyPr>
          <a:lstStyle/>
          <a:p>
            <a:br>
              <a:rPr lang="en-US" dirty="0"/>
            </a:br>
            <a:br>
              <a:rPr lang="en-US" dirty="0"/>
            </a:br>
            <a:r>
              <a:rPr lang="en-US" dirty="0"/>
              <a:t>Quick reference guide</a:t>
            </a:r>
            <a:br>
              <a:rPr lang="en-US" dirty="0"/>
            </a:br>
            <a:br>
              <a:rPr lang="en-GB" dirty="0"/>
            </a:br>
            <a:endParaRPr lang="en-US" dirty="0"/>
          </a:p>
        </p:txBody>
      </p:sp>
      <p:pic>
        <p:nvPicPr>
          <p:cNvPr id="8" name="Content Placeholder 7">
            <a:extLst>
              <a:ext uri="{FF2B5EF4-FFF2-40B4-BE49-F238E27FC236}">
                <a16:creationId xmlns:a16="http://schemas.microsoft.com/office/drawing/2014/main" id="{C428F8DC-5CC9-0A4C-B4EC-30644BFE6777}"/>
              </a:ext>
            </a:extLst>
          </p:cNvPr>
          <p:cNvPicPr>
            <a:picLocks noGrp="1" noChangeAspect="1"/>
          </p:cNvPicPr>
          <p:nvPr>
            <p:ph idx="1"/>
          </p:nvPr>
        </p:nvPicPr>
        <p:blipFill>
          <a:blip r:embed="rId5"/>
          <a:stretch>
            <a:fillRect/>
          </a:stretch>
        </p:blipFill>
        <p:spPr>
          <a:xfrm>
            <a:off x="838200" y="1536141"/>
            <a:ext cx="4068650" cy="4486275"/>
          </a:xfrm>
        </p:spPr>
      </p:pic>
      <p:sp>
        <p:nvSpPr>
          <p:cNvPr id="9" name="TextBox 8">
            <a:extLst>
              <a:ext uri="{FF2B5EF4-FFF2-40B4-BE49-F238E27FC236}">
                <a16:creationId xmlns:a16="http://schemas.microsoft.com/office/drawing/2014/main" id="{217BC1BC-BD87-6C40-90D3-5CE37E43EFE3}"/>
              </a:ext>
            </a:extLst>
          </p:cNvPr>
          <p:cNvSpPr txBox="1"/>
          <p:nvPr/>
        </p:nvSpPr>
        <p:spPr>
          <a:xfrm>
            <a:off x="6096000" y="3160094"/>
            <a:ext cx="5257800" cy="2308324"/>
          </a:xfrm>
          <a:prstGeom prst="rect">
            <a:avLst/>
          </a:prstGeom>
          <a:noFill/>
        </p:spPr>
        <p:txBody>
          <a:bodyPr wrap="square" rtlCol="0">
            <a:spAutoFit/>
          </a:bodyPr>
          <a:lstStyle/>
          <a:p>
            <a:endParaRPr lang="en-GB" dirty="0">
              <a:hlinkClick r:id="rId6"/>
            </a:endParaRPr>
          </a:p>
          <a:p>
            <a:endParaRPr lang="en-GB" dirty="0">
              <a:hlinkClick r:id="rId6"/>
            </a:endParaRPr>
          </a:p>
          <a:p>
            <a:endParaRPr lang="en-GB" dirty="0">
              <a:hlinkClick r:id="rId6"/>
            </a:endParaRPr>
          </a:p>
          <a:p>
            <a:r>
              <a:rPr lang="en-GB" dirty="0">
                <a:hlinkClick r:id="rId6"/>
              </a:rPr>
              <a:t>https://assets.publishing.service.gov.uk/government/uploads/system/uploads/attachment_data/file/877658/Quick_guide_to_donning_doffing_standard_PPE_health_and_social_care_poster__.pdf</a:t>
            </a:r>
            <a:endParaRPr lang="en-GB" dirty="0"/>
          </a:p>
          <a:p>
            <a:endParaRPr lang="en-GB" dirty="0"/>
          </a:p>
        </p:txBody>
      </p:sp>
      <p:sp>
        <p:nvSpPr>
          <p:cNvPr id="10" name="TextBox 9">
            <a:extLst>
              <a:ext uri="{FF2B5EF4-FFF2-40B4-BE49-F238E27FC236}">
                <a16:creationId xmlns:a16="http://schemas.microsoft.com/office/drawing/2014/main" id="{C15213C4-2469-4C4D-ABB5-E4533DB8C4A1}"/>
              </a:ext>
            </a:extLst>
          </p:cNvPr>
          <p:cNvSpPr txBox="1"/>
          <p:nvPr/>
        </p:nvSpPr>
        <p:spPr>
          <a:xfrm>
            <a:off x="6096000" y="2228671"/>
            <a:ext cx="5094668" cy="1200329"/>
          </a:xfrm>
          <a:prstGeom prst="rect">
            <a:avLst/>
          </a:prstGeom>
          <a:noFill/>
        </p:spPr>
        <p:txBody>
          <a:bodyPr wrap="square" rtlCol="0">
            <a:spAutoFit/>
          </a:bodyPr>
          <a:lstStyle/>
          <a:p>
            <a:r>
              <a:rPr lang="en-US" dirty="0"/>
              <a:t>You may have already printed off (and laminated) some quick reference guides to display as reminders to staff at the points where they are putting on and taking off PPE. The link is below:</a:t>
            </a:r>
          </a:p>
        </p:txBody>
      </p:sp>
      <p:sp>
        <p:nvSpPr>
          <p:cNvPr id="3" name="Date Placeholder 2">
            <a:extLst>
              <a:ext uri="{FF2B5EF4-FFF2-40B4-BE49-F238E27FC236}">
                <a16:creationId xmlns:a16="http://schemas.microsoft.com/office/drawing/2014/main" id="{808CF518-10AA-0641-88C4-A1CC581EF48A}"/>
              </a:ext>
            </a:extLst>
          </p:cNvPr>
          <p:cNvSpPr>
            <a:spLocks noGrp="1"/>
          </p:cNvSpPr>
          <p:nvPr>
            <p:ph type="dt" sz="half" idx="10"/>
          </p:nvPr>
        </p:nvSpPr>
        <p:spPr/>
        <p:txBody>
          <a:bodyPr/>
          <a:lstStyle/>
          <a:p>
            <a:r>
              <a:rPr lang="en-GB"/>
              <a:t>5/4/20</a:t>
            </a:r>
            <a:endParaRPr lang="en-US"/>
          </a:p>
        </p:txBody>
      </p:sp>
      <p:pic>
        <p:nvPicPr>
          <p:cNvPr id="5" name="Media1 slide 27 New">
            <a:hlinkClick r:id="" action="ppaction://media"/>
            <a:extLst>
              <a:ext uri="{FF2B5EF4-FFF2-40B4-BE49-F238E27FC236}">
                <a16:creationId xmlns:a16="http://schemas.microsoft.com/office/drawing/2014/main" id="{742BD39E-0F8C-43BD-90A2-B1224BB369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5491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30">
        <p15:prstTrans prst="pageCurlDouble"/>
      </p:transition>
    </mc:Choice>
    <mc:Fallback xmlns="">
      <p:transition spd="slow" advClick="0" advTm="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7B824C-C89A-714D-A68D-0D59E596B4EB}"/>
              </a:ext>
            </a:extLst>
          </p:cNvPr>
          <p:cNvSpPr>
            <a:spLocks noGrp="1"/>
          </p:cNvSpPr>
          <p:nvPr>
            <p:ph type="title"/>
          </p:nvPr>
        </p:nvSpPr>
        <p:spPr>
          <a:xfrm>
            <a:off x="7041856" y="3113415"/>
            <a:ext cx="4036334" cy="2387600"/>
          </a:xfrm>
        </p:spPr>
        <p:txBody>
          <a:bodyPr vert="horz" lIns="91440" tIns="45720" rIns="91440" bIns="45720" rtlCol="0" anchor="t">
            <a:normAutofit/>
          </a:bodyPr>
          <a:lstStyle/>
          <a:p>
            <a:r>
              <a:rPr lang="en-US" sz="5400"/>
              <a:t>In summary</a:t>
            </a:r>
          </a:p>
        </p:txBody>
      </p:sp>
      <p:sp>
        <p:nvSpPr>
          <p:cNvPr id="12"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4BB5991-902C-184B-AE95-61B460947A38}"/>
              </a:ext>
            </a:extLst>
          </p:cNvPr>
          <p:cNvPicPr>
            <a:picLocks noGrp="1" noChangeAspect="1"/>
          </p:cNvPicPr>
          <p:nvPr>
            <p:ph idx="1"/>
          </p:nvPr>
        </p:nvPicPr>
        <p:blipFill rotWithShape="1">
          <a:blip r:embed="rId4"/>
          <a:srcRect t="14393" r="1" b="15755"/>
          <a:stretch/>
        </p:blipFill>
        <p:spPr>
          <a:xfrm>
            <a:off x="733507" y="666728"/>
            <a:ext cx="5536001" cy="5465791"/>
          </a:xfrm>
          <a:prstGeom prst="rect">
            <a:avLst/>
          </a:prstGeom>
        </p:spPr>
      </p:pic>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Date Placeholder 5">
            <a:extLst>
              <a:ext uri="{FF2B5EF4-FFF2-40B4-BE49-F238E27FC236}">
                <a16:creationId xmlns:a16="http://schemas.microsoft.com/office/drawing/2014/main" id="{777C858A-80B2-5F44-9073-DAEE290DEBF9}"/>
              </a:ext>
            </a:extLst>
          </p:cNvPr>
          <p:cNvSpPr>
            <a:spLocks noGrp="1"/>
          </p:cNvSpPr>
          <p:nvPr>
            <p:ph type="dt" sz="half" idx="10"/>
          </p:nvPr>
        </p:nvSpPr>
        <p:spPr/>
        <p:txBody>
          <a:bodyPr/>
          <a:lstStyle/>
          <a:p>
            <a:r>
              <a:rPr lang="en-GB"/>
              <a:t>5/4/20</a:t>
            </a:r>
            <a:endParaRPr lang="en-US"/>
          </a:p>
        </p:txBody>
      </p:sp>
      <p:pic>
        <p:nvPicPr>
          <p:cNvPr id="4" name="Media1 slide 28 New">
            <a:hlinkClick r:id="" action="ppaction://media"/>
            <a:extLst>
              <a:ext uri="{FF2B5EF4-FFF2-40B4-BE49-F238E27FC236}">
                <a16:creationId xmlns:a16="http://schemas.microsoft.com/office/drawing/2014/main" id="{EBE99FA7-3453-4F82-9B6E-FBC8E69889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9653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20">
        <p15:prstTrans prst="pageCurlDouble"/>
      </p:transition>
    </mc:Choice>
    <mc:Fallback xmlns="">
      <p:transition spd="slow" advClick="0" advTm="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37" name="Title 1">
            <a:extLst>
              <a:ext uri="{FF2B5EF4-FFF2-40B4-BE49-F238E27FC236}">
                <a16:creationId xmlns:a16="http://schemas.microsoft.com/office/drawing/2014/main" id="{8719D15B-A5B2-A14B-A02A-70B176A098EB}"/>
              </a:ext>
            </a:extLst>
          </p:cNvPr>
          <p:cNvSpPr>
            <a:spLocks noGrp="1" noChangeArrowheads="1"/>
          </p:cNvSpPr>
          <p:nvPr>
            <p:ph type="title"/>
          </p:nvPr>
        </p:nvSpPr>
        <p:spPr>
          <a:xfrm>
            <a:off x="391378" y="320675"/>
            <a:ext cx="11407487" cy="1325563"/>
          </a:xfrm>
        </p:spPr>
        <p:txBody>
          <a:bodyPr>
            <a:normAutofit/>
          </a:bodyPr>
          <a:lstStyle/>
          <a:p>
            <a:r>
              <a:rPr lang="en-GB" altLang="en-US" sz="4200" dirty="0">
                <a:solidFill>
                  <a:schemeClr val="bg1"/>
                </a:solidFill>
              </a:rPr>
              <a:t>Removal of protective clothing</a:t>
            </a:r>
            <a:br>
              <a:rPr lang="en-GB" altLang="en-US" sz="4200" dirty="0">
                <a:solidFill>
                  <a:schemeClr val="bg1"/>
                </a:solidFill>
              </a:rPr>
            </a:br>
            <a:r>
              <a:rPr lang="en-GB" altLang="en-US" sz="4200" dirty="0">
                <a:solidFill>
                  <a:schemeClr val="bg1"/>
                </a:solidFill>
              </a:rPr>
              <a:t>(Doffing) is as important as wearing it </a:t>
            </a:r>
          </a:p>
        </p:txBody>
      </p:sp>
      <p:graphicFrame>
        <p:nvGraphicFramePr>
          <p:cNvPr id="39941" name="Content Placeholder 2">
            <a:extLst>
              <a:ext uri="{FF2B5EF4-FFF2-40B4-BE49-F238E27FC236}">
                <a16:creationId xmlns:a16="http://schemas.microsoft.com/office/drawing/2014/main" id="{12447EE6-3D18-401B-847A-994D1E1E8B9C}"/>
              </a:ext>
            </a:extLst>
          </p:cNvPr>
          <p:cNvGraphicFramePr>
            <a:graphicFrameLocks noGrp="1"/>
          </p:cNvGraphicFramePr>
          <p:nvPr>
            <p:ph idx="1"/>
            <p:extLst>
              <p:ext uri="{D42A27DB-BD31-4B8C-83A1-F6EECF244321}">
                <p14:modId xmlns:p14="http://schemas.microsoft.com/office/powerpoint/2010/main" val="3950287490"/>
              </p:ext>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Date Placeholder 1">
            <a:extLst>
              <a:ext uri="{FF2B5EF4-FFF2-40B4-BE49-F238E27FC236}">
                <a16:creationId xmlns:a16="http://schemas.microsoft.com/office/drawing/2014/main" id="{AAB31ED4-5220-684E-847B-20EE93BD1B25}"/>
              </a:ext>
            </a:extLst>
          </p:cNvPr>
          <p:cNvSpPr>
            <a:spLocks noGrp="1"/>
          </p:cNvSpPr>
          <p:nvPr>
            <p:ph type="dt" sz="half" idx="10"/>
          </p:nvPr>
        </p:nvSpPr>
        <p:spPr/>
        <p:txBody>
          <a:bodyPr/>
          <a:lstStyle/>
          <a:p>
            <a:r>
              <a:rPr lang="en-GB"/>
              <a:t>5/4/20</a:t>
            </a:r>
            <a:endParaRPr lang="en-US"/>
          </a:p>
        </p:txBody>
      </p:sp>
      <p:pic>
        <p:nvPicPr>
          <p:cNvPr id="4" name="Media1 slide 29 New">
            <a:hlinkClick r:id="" action="ppaction://media"/>
            <a:extLst>
              <a:ext uri="{FF2B5EF4-FFF2-40B4-BE49-F238E27FC236}">
                <a16:creationId xmlns:a16="http://schemas.microsoft.com/office/drawing/2014/main" id="{C7CA147B-2C69-46D8-9AA8-1D0EE29BCFF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824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50">
        <p15:prstTrans prst="pageCurlDouble"/>
      </p:transition>
    </mc:Choice>
    <mc:Fallback xmlns="">
      <p:transition spd="slow" advClick="0" advTm="1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9" name="Rectangle 135">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0" name="Rectangle 13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5" name="Title 1">
            <a:extLst>
              <a:ext uri="{FF2B5EF4-FFF2-40B4-BE49-F238E27FC236}">
                <a16:creationId xmlns:a16="http://schemas.microsoft.com/office/drawing/2014/main" id="{2DA341CC-1DA0-214C-ADBB-E76CA73ED8BB}"/>
              </a:ext>
            </a:extLst>
          </p:cNvPr>
          <p:cNvSpPr>
            <a:spLocks noGrp="1" noChangeArrowheads="1"/>
          </p:cNvSpPr>
          <p:nvPr>
            <p:ph type="title"/>
          </p:nvPr>
        </p:nvSpPr>
        <p:spPr>
          <a:xfrm>
            <a:off x="838200" y="631825"/>
            <a:ext cx="10515600" cy="1325563"/>
          </a:xfrm>
        </p:spPr>
        <p:txBody>
          <a:bodyPr>
            <a:normAutofit/>
          </a:bodyPr>
          <a:lstStyle/>
          <a:p>
            <a:r>
              <a:rPr lang="en-GB" altLang="en-US" dirty="0"/>
              <a:t>Useful resources</a:t>
            </a:r>
          </a:p>
        </p:txBody>
      </p:sp>
      <p:sp>
        <p:nvSpPr>
          <p:cNvPr id="3" name="Content Placeholder 2">
            <a:extLst>
              <a:ext uri="{FF2B5EF4-FFF2-40B4-BE49-F238E27FC236}">
                <a16:creationId xmlns:a16="http://schemas.microsoft.com/office/drawing/2014/main" id="{11C6AF77-6560-044E-A9C5-26A20D86E6B0}"/>
              </a:ext>
            </a:extLst>
          </p:cNvPr>
          <p:cNvSpPr>
            <a:spLocks noGrp="1"/>
          </p:cNvSpPr>
          <p:nvPr>
            <p:ph idx="1"/>
          </p:nvPr>
        </p:nvSpPr>
        <p:spPr/>
        <p:txBody>
          <a:bodyPr/>
          <a:lstStyle/>
          <a:p>
            <a:r>
              <a:rPr lang="en-US" sz="1800" dirty="0"/>
              <a:t>Public Health Wales </a:t>
            </a:r>
          </a:p>
          <a:p>
            <a:pPr marL="0" indent="0">
              <a:buNone/>
            </a:pPr>
            <a:r>
              <a:rPr lang="en-US" sz="1800" dirty="0">
                <a:hlinkClick r:id="rId4"/>
              </a:rPr>
              <a:t>https://phw.nhs.wales/topics/latest-information-on-novel coronavirus-covid-19/</a:t>
            </a:r>
            <a:endParaRPr lang="en-US" sz="1800" dirty="0"/>
          </a:p>
          <a:p>
            <a:pPr marL="0" indent="0">
              <a:buNone/>
            </a:pPr>
            <a:endParaRPr lang="en-US" sz="1800" dirty="0"/>
          </a:p>
          <a:p>
            <a:r>
              <a:rPr lang="en-US" sz="1800" dirty="0" err="1"/>
              <a:t>Gov.UK</a:t>
            </a:r>
            <a:endParaRPr lang="en-US" sz="1800" dirty="0"/>
          </a:p>
          <a:p>
            <a:pPr marL="0" indent="0">
              <a:buNone/>
            </a:pPr>
            <a:r>
              <a:rPr lang="en-US" sz="1800" dirty="0">
                <a:hlinkClick r:id="rId5"/>
              </a:rPr>
              <a:t>https://www.gov.uk/government/publications/wuhan-novel-coronavirus-infection-prevention-and-control</a:t>
            </a:r>
            <a:endParaRPr lang="en-US" sz="1800" dirty="0"/>
          </a:p>
          <a:p>
            <a:pPr marL="0" indent="0">
              <a:buNone/>
            </a:pPr>
            <a:endParaRPr lang="en-US" sz="1800" dirty="0"/>
          </a:p>
          <a:p>
            <a:r>
              <a:rPr lang="en-US" sz="1800" dirty="0"/>
              <a:t>UK Infection Prevention Society</a:t>
            </a:r>
          </a:p>
          <a:p>
            <a:pPr marL="0" indent="0">
              <a:buNone/>
            </a:pPr>
            <a:r>
              <a:rPr lang="en-US" sz="1800" dirty="0">
                <a:hlinkClick r:id="rId6"/>
              </a:rPr>
              <a:t>https://www.ips.uk.net</a:t>
            </a:r>
            <a:endParaRPr lang="en-US" sz="1800" dirty="0"/>
          </a:p>
          <a:p>
            <a:pPr marL="0" indent="0">
              <a:buNone/>
            </a:pPr>
            <a:endParaRPr lang="en-US" sz="1800" dirty="0"/>
          </a:p>
          <a:p>
            <a:r>
              <a:rPr lang="en-US" sz="1800" dirty="0"/>
              <a:t>Healthcare Infection Society COVID resources </a:t>
            </a:r>
          </a:p>
          <a:p>
            <a:pPr marL="0" indent="0">
              <a:buNone/>
            </a:pPr>
            <a:r>
              <a:rPr lang="en-US" sz="1800" dirty="0">
                <a:hlinkClick r:id="rId7"/>
              </a:rPr>
              <a:t>https://www.his.org.uk</a:t>
            </a:r>
            <a:r>
              <a:rPr lang="en-US" sz="1800">
                <a:hlinkClick r:id="rId7"/>
              </a:rPr>
              <a:t>/resources-guidelines/novel-coronavirus-resources/</a:t>
            </a:r>
            <a:endParaRPr lang="en-US" sz="1800"/>
          </a:p>
          <a:p>
            <a:pPr marL="0" indent="0">
              <a:buNone/>
            </a:pPr>
            <a:endParaRPr lang="en-US" sz="1800" dirty="0"/>
          </a:p>
          <a:p>
            <a:pPr marL="0" indent="0">
              <a:buNone/>
            </a:pPr>
            <a:endParaRPr lang="en-US" dirty="0"/>
          </a:p>
        </p:txBody>
      </p:sp>
      <p:sp>
        <p:nvSpPr>
          <p:cNvPr id="2" name="Date Placeholder 1">
            <a:extLst>
              <a:ext uri="{FF2B5EF4-FFF2-40B4-BE49-F238E27FC236}">
                <a16:creationId xmlns:a16="http://schemas.microsoft.com/office/drawing/2014/main" id="{AABD49BE-DFA4-B94B-B4CC-B6EEC7CEB966}"/>
              </a:ext>
            </a:extLst>
          </p:cNvPr>
          <p:cNvSpPr>
            <a:spLocks noGrp="1"/>
          </p:cNvSpPr>
          <p:nvPr>
            <p:ph type="dt" sz="half" idx="10"/>
          </p:nvPr>
        </p:nvSpPr>
        <p:spPr/>
        <p:txBody>
          <a:bodyPr/>
          <a:lstStyle/>
          <a:p>
            <a:r>
              <a:rPr lang="en-GB"/>
              <a:t>5/4/20</a:t>
            </a:r>
            <a:endParaRPr lang="en-US"/>
          </a:p>
        </p:txBody>
      </p:sp>
      <p:pic>
        <p:nvPicPr>
          <p:cNvPr id="5" name="Media1 slide 48 New">
            <a:hlinkClick r:id="" action="ppaction://media"/>
            <a:extLst>
              <a:ext uri="{FF2B5EF4-FFF2-40B4-BE49-F238E27FC236}">
                <a16:creationId xmlns:a16="http://schemas.microsoft.com/office/drawing/2014/main" id="{F20A7B0A-3980-45F4-AF6C-B928789C41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52678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
        <p15:prstTrans prst="pageCurlDouble"/>
      </p:transition>
    </mc:Choice>
    <mc:Fallback xmlns="">
      <p:transition spd="slow" advClick="0" advTm="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E8F5-B481-DB4A-A27C-1F4EA43B6B68}"/>
              </a:ext>
            </a:extLst>
          </p:cNvPr>
          <p:cNvSpPr>
            <a:spLocks noGrp="1"/>
          </p:cNvSpPr>
          <p:nvPr>
            <p:ph type="title"/>
          </p:nvPr>
        </p:nvSpPr>
        <p:spPr/>
        <p:txBody>
          <a:bodyPr/>
          <a:lstStyle/>
          <a:p>
            <a:endParaRPr lang="en-US" dirty="0"/>
          </a:p>
        </p:txBody>
      </p:sp>
      <p:pic>
        <p:nvPicPr>
          <p:cNvPr id="4" name="Picture 2" descr="HDUHB LOGO">
            <a:extLst>
              <a:ext uri="{FF2B5EF4-FFF2-40B4-BE49-F238E27FC236}">
                <a16:creationId xmlns:a16="http://schemas.microsoft.com/office/drawing/2014/main" id="{E51C205D-55B4-2048-A617-78A2F3C7FB9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30350" y="2845594"/>
            <a:ext cx="91313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B13FA425-5B80-9045-905A-722AF2419BA0}"/>
              </a:ext>
            </a:extLst>
          </p:cNvPr>
          <p:cNvSpPr>
            <a:spLocks noGrp="1"/>
          </p:cNvSpPr>
          <p:nvPr>
            <p:ph type="dt" sz="half" idx="10"/>
          </p:nvPr>
        </p:nvSpPr>
        <p:spPr/>
        <p:txBody>
          <a:bodyPr/>
          <a:lstStyle/>
          <a:p>
            <a:r>
              <a:rPr lang="en-GB"/>
              <a:t>5/4/20</a:t>
            </a:r>
            <a:endParaRPr lang="en-US"/>
          </a:p>
        </p:txBody>
      </p:sp>
    </p:spTree>
    <p:extLst>
      <p:ext uri="{BB962C8B-B14F-4D97-AF65-F5344CB8AC3E}">
        <p14:creationId xmlns:p14="http://schemas.microsoft.com/office/powerpoint/2010/main" val="312353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
        <p15:prstTrans prst="pageCurlDouble"/>
      </p:transition>
    </mc:Choice>
    <mc:Fallback xmlns="">
      <p:transition spd="slow" advClick="0" advTm="18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915" y="844868"/>
            <a:ext cx="8465085"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D9486F-AD47-D048-BD69-D95A93DBCBA0}"/>
              </a:ext>
            </a:extLst>
          </p:cNvPr>
          <p:cNvSpPr>
            <a:spLocks noGrp="1"/>
          </p:cNvSpPr>
          <p:nvPr>
            <p:ph type="title"/>
          </p:nvPr>
        </p:nvSpPr>
        <p:spPr>
          <a:xfrm>
            <a:off x="838199" y="1841614"/>
            <a:ext cx="3409508" cy="3173819"/>
          </a:xfrm>
        </p:spPr>
        <p:txBody>
          <a:bodyPr>
            <a:normAutofit/>
          </a:bodyPr>
          <a:lstStyle/>
          <a:p>
            <a:r>
              <a:rPr lang="en-US">
                <a:solidFill>
                  <a:schemeClr val="bg1"/>
                </a:solidFill>
              </a:rPr>
              <a:t>Principle 2</a:t>
            </a:r>
          </a:p>
        </p:txBody>
      </p:sp>
      <p:sp>
        <p:nvSpPr>
          <p:cNvPr id="3" name="Content Placeholder 2">
            <a:extLst>
              <a:ext uri="{FF2B5EF4-FFF2-40B4-BE49-F238E27FC236}">
                <a16:creationId xmlns:a16="http://schemas.microsoft.com/office/drawing/2014/main" id="{400A56F4-2EF8-9046-9B70-79E9F5AD50C8}"/>
              </a:ext>
            </a:extLst>
          </p:cNvPr>
          <p:cNvSpPr>
            <a:spLocks noGrp="1"/>
          </p:cNvSpPr>
          <p:nvPr>
            <p:ph idx="1"/>
          </p:nvPr>
        </p:nvSpPr>
        <p:spPr>
          <a:xfrm>
            <a:off x="5410200" y="1137208"/>
            <a:ext cx="5943600" cy="4582632"/>
          </a:xfrm>
        </p:spPr>
        <p:txBody>
          <a:bodyPr anchor="ctr">
            <a:normAutofit/>
          </a:bodyPr>
          <a:lstStyle/>
          <a:p>
            <a:endParaRPr lang="en-US" sz="2000" dirty="0"/>
          </a:p>
          <a:p>
            <a:endParaRPr lang="en-US" sz="2000" dirty="0"/>
          </a:p>
          <a:p>
            <a:endParaRPr lang="en-US" sz="2000" dirty="0"/>
          </a:p>
          <a:p>
            <a:pPr marL="0" indent="0">
              <a:buNone/>
            </a:pPr>
            <a:r>
              <a:rPr lang="en-US" sz="3200" dirty="0"/>
              <a:t>Personal Protective Equipment (PPE)</a:t>
            </a:r>
          </a:p>
        </p:txBody>
      </p:sp>
      <p:sp>
        <p:nvSpPr>
          <p:cNvPr id="4" name="Date Placeholder 3">
            <a:extLst>
              <a:ext uri="{FF2B5EF4-FFF2-40B4-BE49-F238E27FC236}">
                <a16:creationId xmlns:a16="http://schemas.microsoft.com/office/drawing/2014/main" id="{E0B4EE91-88CC-F24E-A7E4-D62433E48484}"/>
              </a:ext>
            </a:extLst>
          </p:cNvPr>
          <p:cNvSpPr>
            <a:spLocks noGrp="1"/>
          </p:cNvSpPr>
          <p:nvPr>
            <p:ph type="dt" sz="half" idx="10"/>
          </p:nvPr>
        </p:nvSpPr>
        <p:spPr/>
        <p:txBody>
          <a:bodyPr/>
          <a:lstStyle/>
          <a:p>
            <a:r>
              <a:rPr lang="en-GB"/>
              <a:t>5/4/20</a:t>
            </a:r>
            <a:endParaRPr lang="en-US"/>
          </a:p>
        </p:txBody>
      </p:sp>
      <p:pic>
        <p:nvPicPr>
          <p:cNvPr id="6" name="Media1 slide 16 New">
            <a:hlinkClick r:id="" action="ppaction://media"/>
            <a:extLst>
              <a:ext uri="{FF2B5EF4-FFF2-40B4-BE49-F238E27FC236}">
                <a16:creationId xmlns:a16="http://schemas.microsoft.com/office/drawing/2014/main" id="{E7501AC2-9A43-415B-8902-F6D323512F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65378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
        <p15:prstTrans prst="pageCurlDouble"/>
      </p:transition>
    </mc:Choice>
    <mc:Fallback xmlns="">
      <p:transition spd="slow" advClick="0" advTm="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89" name="Title 1">
            <a:extLst>
              <a:ext uri="{FF2B5EF4-FFF2-40B4-BE49-F238E27FC236}">
                <a16:creationId xmlns:a16="http://schemas.microsoft.com/office/drawing/2014/main" id="{D43B2C4F-35A0-7A41-AF7A-4AD159599846}"/>
              </a:ext>
            </a:extLst>
          </p:cNvPr>
          <p:cNvSpPr>
            <a:spLocks noGrp="1" noChangeArrowheads="1"/>
          </p:cNvSpPr>
          <p:nvPr>
            <p:ph type="title"/>
          </p:nvPr>
        </p:nvSpPr>
        <p:spPr>
          <a:xfrm>
            <a:off x="391378" y="320675"/>
            <a:ext cx="11407487" cy="1325563"/>
          </a:xfrm>
        </p:spPr>
        <p:txBody>
          <a:bodyPr>
            <a:normAutofit/>
          </a:bodyPr>
          <a:lstStyle/>
          <a:p>
            <a:r>
              <a:rPr lang="en-GB" altLang="en-US" sz="4200" dirty="0">
                <a:solidFill>
                  <a:schemeClr val="bg1"/>
                </a:solidFill>
              </a:rPr>
              <a:t>Why the changes in infection control precautions?</a:t>
            </a:r>
            <a:br>
              <a:rPr lang="en-GB" altLang="en-US" sz="4200" dirty="0">
                <a:solidFill>
                  <a:schemeClr val="bg1"/>
                </a:solidFill>
              </a:rPr>
            </a:br>
            <a:r>
              <a:rPr lang="en-GB" altLang="en-US" sz="4200" dirty="0">
                <a:solidFill>
                  <a:schemeClr val="bg1"/>
                </a:solidFill>
              </a:rPr>
              <a:t>And they may change again …….</a:t>
            </a:r>
          </a:p>
        </p:txBody>
      </p:sp>
      <p:graphicFrame>
        <p:nvGraphicFramePr>
          <p:cNvPr id="37896" name="Content Placeholder 2">
            <a:extLst>
              <a:ext uri="{FF2B5EF4-FFF2-40B4-BE49-F238E27FC236}">
                <a16:creationId xmlns:a16="http://schemas.microsoft.com/office/drawing/2014/main" id="{7D63CE0F-26A6-4E8F-BE1D-FB9C632E71D0}"/>
              </a:ext>
            </a:extLst>
          </p:cNvPr>
          <p:cNvGraphicFramePr>
            <a:graphicFrameLocks noGrp="1"/>
          </p:cNvGraphicFramePr>
          <p:nvPr>
            <p:ph idx="1"/>
            <p:extLst>
              <p:ext uri="{D42A27DB-BD31-4B8C-83A1-F6EECF244321}">
                <p14:modId xmlns:p14="http://schemas.microsoft.com/office/powerpoint/2010/main" val="762752460"/>
              </p:ext>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Date Placeholder 1">
            <a:extLst>
              <a:ext uri="{FF2B5EF4-FFF2-40B4-BE49-F238E27FC236}">
                <a16:creationId xmlns:a16="http://schemas.microsoft.com/office/drawing/2014/main" id="{37E03646-6DDB-104B-AE5C-EA10A7B0F7DB}"/>
              </a:ext>
            </a:extLst>
          </p:cNvPr>
          <p:cNvSpPr>
            <a:spLocks noGrp="1"/>
          </p:cNvSpPr>
          <p:nvPr>
            <p:ph type="dt" sz="half" idx="10"/>
          </p:nvPr>
        </p:nvSpPr>
        <p:spPr/>
        <p:txBody>
          <a:bodyPr/>
          <a:lstStyle/>
          <a:p>
            <a:r>
              <a:rPr lang="en-GB"/>
              <a:t>5/4/20</a:t>
            </a:r>
            <a:endParaRPr lang="en-US"/>
          </a:p>
        </p:txBody>
      </p:sp>
      <p:pic>
        <p:nvPicPr>
          <p:cNvPr id="4" name="Media1 slide 17 New">
            <a:hlinkClick r:id="" action="ppaction://media"/>
            <a:extLst>
              <a:ext uri="{FF2B5EF4-FFF2-40B4-BE49-F238E27FC236}">
                <a16:creationId xmlns:a16="http://schemas.microsoft.com/office/drawing/2014/main" id="{A59CDAF7-CAE1-4F5D-88AA-1275DEA2E7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1119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00">
        <p15:prstTrans prst="pageCurlDouble"/>
      </p:transition>
    </mc:Choice>
    <mc:Fallback xmlns="">
      <p:transition spd="slow" advClick="0" advTm="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C49D-9E9F-0542-BE34-106561BCD50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9C7A5E-DC72-FD4F-B439-2B870B39C652}"/>
              </a:ext>
            </a:extLst>
          </p:cNvPr>
          <p:cNvPicPr>
            <a:picLocks noGrp="1" noChangeAspect="1"/>
          </p:cNvPicPr>
          <p:nvPr>
            <p:ph idx="1"/>
          </p:nvPr>
        </p:nvPicPr>
        <p:blipFill>
          <a:blip r:embed="rId5"/>
          <a:stretch>
            <a:fillRect/>
          </a:stretch>
        </p:blipFill>
        <p:spPr>
          <a:xfrm rot="5400000">
            <a:off x="2484642" y="-2364721"/>
            <a:ext cx="7502533" cy="11182665"/>
          </a:xfrm>
        </p:spPr>
      </p:pic>
      <p:sp>
        <p:nvSpPr>
          <p:cNvPr id="3" name="Date Placeholder 2">
            <a:extLst>
              <a:ext uri="{FF2B5EF4-FFF2-40B4-BE49-F238E27FC236}">
                <a16:creationId xmlns:a16="http://schemas.microsoft.com/office/drawing/2014/main" id="{49D70ED1-7A09-9D4F-9164-6AAE19F4212D}"/>
              </a:ext>
            </a:extLst>
          </p:cNvPr>
          <p:cNvSpPr>
            <a:spLocks noGrp="1"/>
          </p:cNvSpPr>
          <p:nvPr>
            <p:ph type="dt" sz="half" idx="10"/>
          </p:nvPr>
        </p:nvSpPr>
        <p:spPr/>
        <p:txBody>
          <a:bodyPr/>
          <a:lstStyle/>
          <a:p>
            <a:r>
              <a:rPr lang="en-GB"/>
              <a:t>5/4/20</a:t>
            </a:r>
            <a:endParaRPr lang="en-US"/>
          </a:p>
        </p:txBody>
      </p:sp>
      <p:pic>
        <p:nvPicPr>
          <p:cNvPr id="6" name="Media1 slide 18 New">
            <a:hlinkClick r:id="" action="ppaction://media"/>
            <a:extLst>
              <a:ext uri="{FF2B5EF4-FFF2-40B4-BE49-F238E27FC236}">
                <a16:creationId xmlns:a16="http://schemas.microsoft.com/office/drawing/2014/main" id="{DBD8D9DF-E688-499A-8323-9AD28AECFC73}"/>
              </a:ext>
            </a:extLst>
          </p:cNvPr>
          <p:cNvPicPr>
            <a:picLocks noChangeAspect="1"/>
          </p:cNvPicPr>
          <p:nvPr>
            <a:audioFile r:link="rId1"/>
            <p:extLst>
              <p:ext uri="{DAA4B4D4-6D71-4841-9C94-3DE7FCFB9230}">
                <p14:media xmlns:p14="http://schemas.microsoft.com/office/powerpoint/2010/main" r:embed="rId2">
                  <p14:trim end="1466.625"/>
                </p14:media>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54284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80">
        <p15:prstTrans prst="pageCurlDouble"/>
      </p:transition>
    </mc:Choice>
    <mc:Fallback xmlns="">
      <p:transition spd="slow" advClick="0" advTm="1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1" name="Title 1">
            <a:extLst>
              <a:ext uri="{FF2B5EF4-FFF2-40B4-BE49-F238E27FC236}">
                <a16:creationId xmlns:a16="http://schemas.microsoft.com/office/drawing/2014/main" id="{A3EEE18C-8118-ED4E-8A19-D0A7F29D59BA}"/>
              </a:ext>
            </a:extLst>
          </p:cNvPr>
          <p:cNvSpPr>
            <a:spLocks noGrp="1" noChangeArrowheads="1"/>
          </p:cNvSpPr>
          <p:nvPr>
            <p:ph type="title"/>
          </p:nvPr>
        </p:nvSpPr>
        <p:spPr>
          <a:xfrm>
            <a:off x="742950" y="742951"/>
            <a:ext cx="3476625" cy="4962524"/>
          </a:xfrm>
        </p:spPr>
        <p:txBody>
          <a:bodyPr vert="horz" lIns="91440" tIns="45720" rIns="91440" bIns="45720" rtlCol="0" anchor="ctr">
            <a:normAutofit/>
          </a:bodyPr>
          <a:lstStyle/>
          <a:p>
            <a:r>
              <a:rPr lang="en-US" altLang="en-US" sz="4800" kern="1200" dirty="0">
                <a:solidFill>
                  <a:srgbClr val="FFFFFF"/>
                </a:solidFill>
                <a:latin typeface="+mj-lt"/>
                <a:ea typeface="+mj-ea"/>
                <a:cs typeface="+mj-cs"/>
              </a:rPr>
              <a:t>PPE: Gloves</a:t>
            </a:r>
          </a:p>
        </p:txBody>
      </p:sp>
      <p:sp>
        <p:nvSpPr>
          <p:cNvPr id="23555" name="Content Placeholder 2">
            <a:extLst>
              <a:ext uri="{FF2B5EF4-FFF2-40B4-BE49-F238E27FC236}">
                <a16:creationId xmlns:a16="http://schemas.microsoft.com/office/drawing/2014/main" id="{2A689B13-C2B0-974C-99C6-8F255BE5E8E8}"/>
              </a:ext>
            </a:extLst>
          </p:cNvPr>
          <p:cNvSpPr>
            <a:spLocks noGrp="1"/>
          </p:cNvSpPr>
          <p:nvPr>
            <p:ph idx="1"/>
          </p:nvPr>
        </p:nvSpPr>
        <p:spPr>
          <a:xfrm>
            <a:off x="5194300" y="180304"/>
            <a:ext cx="6470650" cy="7740203"/>
          </a:xfrm>
        </p:spPr>
        <p:txBody>
          <a:bodyPr wrap="square" anchor="t">
            <a:normAutofit fontScale="92500"/>
          </a:bodyPr>
          <a:lstStyle/>
          <a:p>
            <a:pPr marL="0" indent="0">
              <a:lnSpc>
                <a:spcPct val="120000"/>
              </a:lnSpc>
              <a:spcBef>
                <a:spcPct val="0"/>
              </a:spcBef>
              <a:buNone/>
              <a:defRPr/>
            </a:pPr>
            <a:endParaRPr lang="en-GB" altLang="en-US" sz="1500" dirty="0"/>
          </a:p>
          <a:p>
            <a:pPr>
              <a:lnSpc>
                <a:spcPct val="120000"/>
              </a:lnSpc>
              <a:spcBef>
                <a:spcPct val="0"/>
              </a:spcBef>
              <a:defRPr/>
            </a:pPr>
            <a:r>
              <a:rPr lang="en-GB" altLang="en-US" sz="2400" dirty="0"/>
              <a:t>For procedures involving DIRECT contact with blood or body fluid</a:t>
            </a:r>
          </a:p>
          <a:p>
            <a:pPr>
              <a:lnSpc>
                <a:spcPct val="120000"/>
              </a:lnSpc>
              <a:spcBef>
                <a:spcPct val="0"/>
              </a:spcBef>
              <a:defRPr/>
            </a:pPr>
            <a:r>
              <a:rPr lang="en-GB" altLang="en-US" sz="2400" dirty="0"/>
              <a:t>For direct patient/resident care</a:t>
            </a:r>
          </a:p>
          <a:p>
            <a:pPr>
              <a:lnSpc>
                <a:spcPct val="120000"/>
              </a:lnSpc>
              <a:spcBef>
                <a:spcPct val="0"/>
              </a:spcBef>
              <a:defRPr/>
            </a:pPr>
            <a:r>
              <a:rPr lang="en-GB" altLang="en-US" sz="2400" dirty="0"/>
              <a:t>Risk assess procedure - if gloves are indicated put on </a:t>
            </a:r>
            <a:r>
              <a:rPr lang="en-GB" altLang="en-US" sz="2400" b="1" dirty="0"/>
              <a:t>immediately</a:t>
            </a:r>
            <a:r>
              <a:rPr lang="en-GB" altLang="en-US" sz="2400" dirty="0"/>
              <a:t> </a:t>
            </a:r>
            <a:r>
              <a:rPr lang="en-GB" altLang="en-US" sz="2400" b="1" dirty="0"/>
              <a:t>before</a:t>
            </a:r>
            <a:r>
              <a:rPr lang="en-GB" altLang="en-US" sz="2400" dirty="0"/>
              <a:t> commencing procedure</a:t>
            </a:r>
          </a:p>
          <a:p>
            <a:pPr>
              <a:lnSpc>
                <a:spcPct val="120000"/>
              </a:lnSpc>
              <a:spcBef>
                <a:spcPct val="0"/>
              </a:spcBef>
              <a:defRPr/>
            </a:pPr>
            <a:r>
              <a:rPr lang="en-GB" altLang="en-US" sz="2400" dirty="0"/>
              <a:t>Remove and decontaminate hands immediately after the procedure</a:t>
            </a:r>
          </a:p>
          <a:p>
            <a:pPr>
              <a:lnSpc>
                <a:spcPct val="120000"/>
              </a:lnSpc>
              <a:spcBef>
                <a:spcPct val="0"/>
              </a:spcBef>
              <a:defRPr/>
            </a:pPr>
            <a:r>
              <a:rPr lang="en-GB" altLang="en-US" sz="2400" dirty="0"/>
              <a:t>Gloves are not a substitute for good hand hygiene</a:t>
            </a:r>
          </a:p>
          <a:p>
            <a:pPr>
              <a:lnSpc>
                <a:spcPct val="120000"/>
              </a:lnSpc>
              <a:spcBef>
                <a:spcPct val="0"/>
              </a:spcBef>
              <a:defRPr/>
            </a:pPr>
            <a:r>
              <a:rPr lang="en-GB" altLang="en-US" sz="2400" dirty="0"/>
              <a:t>Remember – viruses (and other pathogens) are transferred between patients, surfaces and your mucous membranes on your gloved hands  </a:t>
            </a:r>
          </a:p>
          <a:p>
            <a:pPr>
              <a:lnSpc>
                <a:spcPct val="120000"/>
              </a:lnSpc>
              <a:spcBef>
                <a:spcPct val="0"/>
              </a:spcBef>
              <a:defRPr/>
            </a:pPr>
            <a:r>
              <a:rPr lang="en-US" sz="2400" dirty="0"/>
              <a:t>Do not wear the same pair of gloves for the care of more than one patient.  </a:t>
            </a:r>
          </a:p>
          <a:p>
            <a:pPr>
              <a:lnSpc>
                <a:spcPct val="120000"/>
              </a:lnSpc>
              <a:spcBef>
                <a:spcPct val="0"/>
              </a:spcBef>
              <a:defRPr/>
            </a:pPr>
            <a:r>
              <a:rPr lang="en-US" sz="2400" b="1" dirty="0"/>
              <a:t>Do not wash/gel gloves</a:t>
            </a:r>
            <a:r>
              <a:rPr lang="en-US" sz="2400" dirty="0"/>
              <a:t>. </a:t>
            </a:r>
          </a:p>
          <a:p>
            <a:pPr>
              <a:lnSpc>
                <a:spcPct val="120000"/>
              </a:lnSpc>
              <a:spcBef>
                <a:spcPct val="0"/>
              </a:spcBef>
              <a:defRPr/>
            </a:pPr>
            <a:r>
              <a:rPr lang="en-US" sz="2400" dirty="0"/>
              <a:t>Gloves cannot be reused.</a:t>
            </a:r>
          </a:p>
          <a:p>
            <a:pPr>
              <a:lnSpc>
                <a:spcPct val="120000"/>
              </a:lnSpc>
              <a:spcBef>
                <a:spcPct val="0"/>
              </a:spcBef>
              <a:defRPr/>
            </a:pPr>
            <a:endParaRPr lang="en-GB" altLang="en-US" sz="2000" dirty="0"/>
          </a:p>
          <a:p>
            <a:pPr marL="0" indent="0">
              <a:lnSpc>
                <a:spcPct val="120000"/>
              </a:lnSpc>
              <a:spcBef>
                <a:spcPct val="0"/>
              </a:spcBef>
              <a:buNone/>
              <a:defRPr/>
            </a:pPr>
            <a:r>
              <a:rPr lang="en-GB" altLang="en-US" sz="2000" dirty="0"/>
              <a:t> </a:t>
            </a:r>
          </a:p>
          <a:p>
            <a:pPr lvl="1">
              <a:lnSpc>
                <a:spcPct val="120000"/>
              </a:lnSpc>
              <a:spcBef>
                <a:spcPct val="0"/>
              </a:spcBef>
              <a:defRPr/>
            </a:pPr>
            <a:endParaRPr lang="en-GB" altLang="en-US" sz="2000" dirty="0"/>
          </a:p>
          <a:p>
            <a:pPr lvl="1">
              <a:defRPr/>
            </a:pPr>
            <a:endParaRPr lang="en-GB" altLang="en-US" sz="1500" dirty="0"/>
          </a:p>
        </p:txBody>
      </p:sp>
      <p:sp>
        <p:nvSpPr>
          <p:cNvPr id="2" name="Date Placeholder 1">
            <a:extLst>
              <a:ext uri="{FF2B5EF4-FFF2-40B4-BE49-F238E27FC236}">
                <a16:creationId xmlns:a16="http://schemas.microsoft.com/office/drawing/2014/main" id="{38D4CA69-AB29-244E-BE9C-C5D39694E95E}"/>
              </a:ext>
            </a:extLst>
          </p:cNvPr>
          <p:cNvSpPr>
            <a:spLocks noGrp="1"/>
          </p:cNvSpPr>
          <p:nvPr>
            <p:ph type="dt" sz="half" idx="10"/>
          </p:nvPr>
        </p:nvSpPr>
        <p:spPr/>
        <p:txBody>
          <a:bodyPr/>
          <a:lstStyle/>
          <a:p>
            <a:r>
              <a:rPr lang="en-GB"/>
              <a:t>5/4/20</a:t>
            </a:r>
            <a:endParaRPr lang="en-US"/>
          </a:p>
        </p:txBody>
      </p:sp>
      <p:pic>
        <p:nvPicPr>
          <p:cNvPr id="4" name="Media1 slide 19 New">
            <a:hlinkClick r:id="" action="ppaction://media"/>
            <a:extLst>
              <a:ext uri="{FF2B5EF4-FFF2-40B4-BE49-F238E27FC236}">
                <a16:creationId xmlns:a16="http://schemas.microsoft.com/office/drawing/2014/main" id="{FBD15EDA-192A-4312-9581-E1331F2499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6423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70">
        <p15:prstTrans prst="pageCurlDouble"/>
      </p:transition>
    </mc:Choice>
    <mc:Fallback xmlns="">
      <p:transition spd="slow" advClick="0" advTm="1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901D75E-0F1B-854C-840B-B7397C992FEC}"/>
              </a:ext>
            </a:extLst>
          </p:cNvPr>
          <p:cNvSpPr txBox="1"/>
          <p:nvPr/>
        </p:nvSpPr>
        <p:spPr>
          <a:xfrm>
            <a:off x="6590662" y="1356853"/>
            <a:ext cx="4805996" cy="13101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kern="1200" dirty="0">
                <a:solidFill>
                  <a:srgbClr val="000000"/>
                </a:solidFill>
                <a:latin typeface="+mj-lt"/>
                <a:ea typeface="+mj-ea"/>
                <a:cs typeface="+mj-cs"/>
              </a:rPr>
              <a:t>How many times an hour do you think you touch your face?</a:t>
            </a:r>
          </a:p>
          <a:p>
            <a:pPr>
              <a:lnSpc>
                <a:spcPct val="90000"/>
              </a:lnSpc>
              <a:spcBef>
                <a:spcPct val="0"/>
              </a:spcBef>
              <a:spcAft>
                <a:spcPts val="600"/>
              </a:spcAft>
            </a:pPr>
            <a:endParaRPr lang="en-US" sz="2800" dirty="0">
              <a:solidFill>
                <a:srgbClr val="000000"/>
              </a:solidFill>
              <a:latin typeface="+mj-lt"/>
              <a:ea typeface="+mj-ea"/>
              <a:cs typeface="+mj-cs"/>
            </a:endParaRPr>
          </a:p>
          <a:p>
            <a:pPr>
              <a:lnSpc>
                <a:spcPct val="90000"/>
              </a:lnSpc>
              <a:spcBef>
                <a:spcPct val="0"/>
              </a:spcBef>
              <a:spcAft>
                <a:spcPts val="600"/>
              </a:spcAft>
            </a:pPr>
            <a:endParaRPr lang="en-US" sz="2800" kern="1200" dirty="0">
              <a:solidFill>
                <a:srgbClr val="000000"/>
              </a:solidFill>
              <a:latin typeface="+mj-lt"/>
              <a:ea typeface="+mj-ea"/>
              <a:cs typeface="+mj-cs"/>
            </a:endParaRP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descr="Angel Face with Solid Fill">
            <a:extLst>
              <a:ext uri="{FF2B5EF4-FFF2-40B4-BE49-F238E27FC236}">
                <a16:creationId xmlns:a16="http://schemas.microsoft.com/office/drawing/2014/main" id="{817F5C02-0383-4C83-AC23-C71DFB42CB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2">
            <a:extLst>
              <a:ext uri="{FF2B5EF4-FFF2-40B4-BE49-F238E27FC236}">
                <a16:creationId xmlns:a16="http://schemas.microsoft.com/office/drawing/2014/main" id="{EF21B835-B997-9843-85FE-96333E95DB68}"/>
              </a:ext>
            </a:extLst>
          </p:cNvPr>
          <p:cNvSpPr txBox="1"/>
          <p:nvPr/>
        </p:nvSpPr>
        <p:spPr>
          <a:xfrm flipH="1">
            <a:off x="7045531" y="3022601"/>
            <a:ext cx="4805997" cy="646331"/>
          </a:xfrm>
          <a:prstGeom prst="rect">
            <a:avLst/>
          </a:prstGeom>
          <a:noFill/>
        </p:spPr>
        <p:txBody>
          <a:bodyPr wrap="square" rtlCol="0">
            <a:spAutoFit/>
          </a:bodyPr>
          <a:lstStyle/>
          <a:p>
            <a:r>
              <a:rPr lang="en-US" sz="3600" dirty="0"/>
              <a:t>23 times on average</a:t>
            </a:r>
          </a:p>
        </p:txBody>
      </p:sp>
      <p:sp>
        <p:nvSpPr>
          <p:cNvPr id="4" name="TextBox 3">
            <a:extLst>
              <a:ext uri="{FF2B5EF4-FFF2-40B4-BE49-F238E27FC236}">
                <a16:creationId xmlns:a16="http://schemas.microsoft.com/office/drawing/2014/main" id="{87FCE744-A46C-5B40-98DC-635D7EDCE698}"/>
              </a:ext>
            </a:extLst>
          </p:cNvPr>
          <p:cNvSpPr txBox="1"/>
          <p:nvPr/>
        </p:nvSpPr>
        <p:spPr>
          <a:xfrm>
            <a:off x="6303079" y="4191000"/>
            <a:ext cx="5336471" cy="1569660"/>
          </a:xfrm>
          <a:prstGeom prst="rect">
            <a:avLst/>
          </a:prstGeom>
          <a:noFill/>
        </p:spPr>
        <p:txBody>
          <a:bodyPr wrap="square" rtlCol="0">
            <a:spAutoFit/>
          </a:bodyPr>
          <a:lstStyle/>
          <a:p>
            <a:r>
              <a:rPr lang="en-US" sz="3200" dirty="0"/>
              <a:t>We are all pickers and pokers by nature …. </a:t>
            </a:r>
          </a:p>
          <a:p>
            <a:r>
              <a:rPr lang="en-US" sz="3200" dirty="0"/>
              <a:t>Some more than others </a:t>
            </a:r>
          </a:p>
        </p:txBody>
      </p:sp>
      <p:sp>
        <p:nvSpPr>
          <p:cNvPr id="5" name="Date Placeholder 4">
            <a:extLst>
              <a:ext uri="{FF2B5EF4-FFF2-40B4-BE49-F238E27FC236}">
                <a16:creationId xmlns:a16="http://schemas.microsoft.com/office/drawing/2014/main" id="{4C8F42EA-648C-214B-967E-83CB964B783B}"/>
              </a:ext>
            </a:extLst>
          </p:cNvPr>
          <p:cNvSpPr>
            <a:spLocks noGrp="1"/>
          </p:cNvSpPr>
          <p:nvPr>
            <p:ph type="dt" sz="half" idx="10"/>
          </p:nvPr>
        </p:nvSpPr>
        <p:spPr/>
        <p:txBody>
          <a:bodyPr/>
          <a:lstStyle/>
          <a:p>
            <a:r>
              <a:rPr lang="en-GB"/>
              <a:t>5/4/20</a:t>
            </a:r>
            <a:endParaRPr lang="en-US"/>
          </a:p>
        </p:txBody>
      </p:sp>
      <p:pic>
        <p:nvPicPr>
          <p:cNvPr id="7" name="Media1 slide 20 New">
            <a:hlinkClick r:id="" action="ppaction://media"/>
            <a:extLst>
              <a:ext uri="{FF2B5EF4-FFF2-40B4-BE49-F238E27FC236}">
                <a16:creationId xmlns:a16="http://schemas.microsoft.com/office/drawing/2014/main" id="{C4A40C49-FB0E-4ACD-BD37-9CAD4243FD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8059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474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B03693-6311-B140-B30A-B2C570C0A9FF}"/>
              </a:ext>
            </a:extLst>
          </p:cNvPr>
          <p:cNvSpPr>
            <a:spLocks noGrp="1"/>
          </p:cNvSpPr>
          <p:nvPr>
            <p:ph type="title"/>
          </p:nvPr>
        </p:nvSpPr>
        <p:spPr>
          <a:xfrm>
            <a:off x="838200" y="1412488"/>
            <a:ext cx="2899189" cy="4363844"/>
          </a:xfrm>
        </p:spPr>
        <p:txBody>
          <a:bodyPr anchor="t">
            <a:normAutofit/>
          </a:bodyPr>
          <a:lstStyle/>
          <a:p>
            <a:br>
              <a:rPr lang="en-US" sz="4000" dirty="0">
                <a:solidFill>
                  <a:srgbClr val="FFFFFF"/>
                </a:solidFill>
              </a:rPr>
            </a:br>
            <a:br>
              <a:rPr lang="en-US" sz="4000" dirty="0">
                <a:solidFill>
                  <a:srgbClr val="FFFFFF"/>
                </a:solidFill>
              </a:rPr>
            </a:br>
            <a:r>
              <a:rPr lang="en-US" sz="4000" dirty="0">
                <a:solidFill>
                  <a:srgbClr val="FFFFFF"/>
                </a:solidFill>
              </a:rPr>
              <a:t>PPE: aprons</a:t>
            </a:r>
          </a:p>
        </p:txBody>
      </p:sp>
      <p:sp>
        <p:nvSpPr>
          <p:cNvPr id="3" name="Content Placeholder 2">
            <a:extLst>
              <a:ext uri="{FF2B5EF4-FFF2-40B4-BE49-F238E27FC236}">
                <a16:creationId xmlns:a16="http://schemas.microsoft.com/office/drawing/2014/main" id="{DED05856-C4F3-0B45-A12D-284FF5E06063}"/>
              </a:ext>
            </a:extLst>
          </p:cNvPr>
          <p:cNvSpPr>
            <a:spLocks noGrp="1"/>
          </p:cNvSpPr>
          <p:nvPr>
            <p:ph sz="half" idx="1"/>
          </p:nvPr>
        </p:nvSpPr>
        <p:spPr>
          <a:xfrm>
            <a:off x="4380855" y="1412489"/>
            <a:ext cx="3427283" cy="4363844"/>
          </a:xfrm>
        </p:spPr>
        <p:txBody>
          <a:bodyPr>
            <a:normAutofit/>
          </a:bodyPr>
          <a:lstStyle/>
          <a:p>
            <a:r>
              <a:rPr lang="en-GB" sz="1600"/>
              <a:t>Applying an apron</a:t>
            </a:r>
          </a:p>
          <a:p>
            <a:r>
              <a:rPr lang="en-GB" sz="1600"/>
              <a:t>Perform hand hygiene.</a:t>
            </a:r>
          </a:p>
          <a:p>
            <a:r>
              <a:rPr lang="en-GB" sz="1600"/>
              <a:t>Remove an apron from the roll or dispenser. Open it outwards ensuring the inner surface faces the patient to prevent any contamination on its outer surface coming into contact with the patient.</a:t>
            </a:r>
          </a:p>
          <a:p>
            <a:r>
              <a:rPr lang="en-GB" sz="1600"/>
              <a:t>Place the neck loop over your head </a:t>
            </a:r>
          </a:p>
          <a:p>
            <a:r>
              <a:rPr lang="en-GB" sz="1600"/>
              <a:t>Position the apron to cover as much of the front of your body as possible.</a:t>
            </a:r>
          </a:p>
          <a:p>
            <a:r>
              <a:rPr lang="en-GB" sz="1600"/>
              <a:t>Fix the apron in place by tying the waist straps behind your back.</a:t>
            </a:r>
          </a:p>
          <a:p>
            <a:endParaRPr lang="en-US" sz="16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34FD22B-EF91-4D44-92B4-D57809780D07}"/>
              </a:ext>
            </a:extLst>
          </p:cNvPr>
          <p:cNvSpPr>
            <a:spLocks noGrp="1"/>
          </p:cNvSpPr>
          <p:nvPr>
            <p:ph sz="half" idx="2"/>
          </p:nvPr>
        </p:nvSpPr>
        <p:spPr>
          <a:xfrm>
            <a:off x="8451604" y="1412489"/>
            <a:ext cx="3197701" cy="4363844"/>
          </a:xfrm>
        </p:spPr>
        <p:txBody>
          <a:bodyPr>
            <a:normAutofit/>
          </a:bodyPr>
          <a:lstStyle/>
          <a:p>
            <a:r>
              <a:rPr lang="en-GB" sz="1700" dirty="0"/>
              <a:t>Removing an apron</a:t>
            </a:r>
          </a:p>
          <a:p>
            <a:r>
              <a:rPr lang="en-GB" sz="1700" dirty="0"/>
              <a:t>If disposable gloves are being used, they should be removed first (Loveday et al, 2014).</a:t>
            </a:r>
          </a:p>
          <a:p>
            <a:r>
              <a:rPr lang="en-GB" sz="1700" dirty="0"/>
              <a:t>Break the neck loop and waist straps.</a:t>
            </a:r>
          </a:p>
          <a:p>
            <a:r>
              <a:rPr lang="en-GB" sz="1700" dirty="0"/>
              <a:t>Roll the apron downwards from your chest so the contaminated outer surface is folded inwards. Avoid touching the outer surface of the apron with your hands </a:t>
            </a:r>
          </a:p>
          <a:p>
            <a:r>
              <a:rPr lang="en-GB" sz="1700" dirty="0"/>
              <a:t>Dispose of the apron in a hazardous waste bin.</a:t>
            </a:r>
          </a:p>
          <a:p>
            <a:r>
              <a:rPr lang="en-GB" sz="1700" dirty="0"/>
              <a:t>Perform hand hygiene.</a:t>
            </a:r>
          </a:p>
          <a:p>
            <a:endParaRPr lang="en-US" sz="1700" dirty="0"/>
          </a:p>
        </p:txBody>
      </p:sp>
      <p:sp>
        <p:nvSpPr>
          <p:cNvPr id="5" name="Date Placeholder 4">
            <a:extLst>
              <a:ext uri="{FF2B5EF4-FFF2-40B4-BE49-F238E27FC236}">
                <a16:creationId xmlns:a16="http://schemas.microsoft.com/office/drawing/2014/main" id="{AC616AD3-8E6E-6646-B4CE-DDC530244EA7}"/>
              </a:ext>
            </a:extLst>
          </p:cNvPr>
          <p:cNvSpPr>
            <a:spLocks noGrp="1"/>
          </p:cNvSpPr>
          <p:nvPr>
            <p:ph type="dt" sz="half" idx="10"/>
          </p:nvPr>
        </p:nvSpPr>
        <p:spPr/>
        <p:txBody>
          <a:bodyPr/>
          <a:lstStyle/>
          <a:p>
            <a:r>
              <a:rPr lang="en-GB"/>
              <a:t>5/4/20</a:t>
            </a:r>
            <a:endParaRPr lang="en-US"/>
          </a:p>
        </p:txBody>
      </p:sp>
      <p:pic>
        <p:nvPicPr>
          <p:cNvPr id="7" name="Media1 slide 21 New">
            <a:hlinkClick r:id="" action="ppaction://media"/>
            <a:extLst>
              <a:ext uri="{FF2B5EF4-FFF2-40B4-BE49-F238E27FC236}">
                <a16:creationId xmlns:a16="http://schemas.microsoft.com/office/drawing/2014/main" id="{0E4BFE29-21C3-4D68-8BDC-85F615CDA5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34241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30">
        <p15:prstTrans prst="pageCurlDouble"/>
      </p:transition>
    </mc:Choice>
    <mc:Fallback xmlns="">
      <p:transition spd="slow" advClick="0" advTm="2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7A156-B83F-1C4C-8301-A50F1EE47840}"/>
              </a:ext>
            </a:extLst>
          </p:cNvPr>
          <p:cNvSpPr>
            <a:spLocks noGrp="1"/>
          </p:cNvSpPr>
          <p:nvPr>
            <p:ph type="title"/>
          </p:nvPr>
        </p:nvSpPr>
        <p:spPr>
          <a:xfrm>
            <a:off x="133350" y="1153572"/>
            <a:ext cx="4313958" cy="4461163"/>
          </a:xfrm>
        </p:spPr>
        <p:txBody>
          <a:bodyPr>
            <a:normAutofit fontScale="90000"/>
          </a:bodyPr>
          <a:lstStyle/>
          <a:p>
            <a:r>
              <a:rPr lang="en-US" dirty="0">
                <a:solidFill>
                  <a:srgbClr val="FFFFFF"/>
                </a:solidFill>
              </a:rPr>
              <a:t>PPE –</a:t>
            </a:r>
            <a:br>
              <a:rPr lang="en-US" dirty="0">
                <a:solidFill>
                  <a:srgbClr val="FFFFFF"/>
                </a:solidFill>
              </a:rPr>
            </a:br>
            <a:r>
              <a:rPr lang="en-US" dirty="0">
                <a:solidFill>
                  <a:srgbClr val="FFFFFF"/>
                </a:solidFill>
              </a:rPr>
              <a:t>Fluid Resistant</a:t>
            </a:r>
            <a:br>
              <a:rPr lang="en-US" dirty="0">
                <a:solidFill>
                  <a:srgbClr val="FFFFFF"/>
                </a:solidFill>
              </a:rPr>
            </a:br>
            <a:r>
              <a:rPr lang="en-US" dirty="0">
                <a:solidFill>
                  <a:srgbClr val="FFFFFF"/>
                </a:solidFill>
              </a:rPr>
              <a:t>(Type 11R) Surgical Face Masks</a:t>
            </a:r>
            <a:br>
              <a:rPr lang="en-US" dirty="0">
                <a:solidFill>
                  <a:srgbClr val="FFFFFF"/>
                </a:solidFill>
              </a:rPr>
            </a:br>
            <a:br>
              <a:rPr lang="en-US" dirty="0">
                <a:solidFill>
                  <a:srgbClr val="FFFFFF"/>
                </a:solidFill>
              </a:rPr>
            </a:br>
            <a:r>
              <a:rPr lang="en-US" dirty="0">
                <a:solidFill>
                  <a:srgbClr val="FFFFFF"/>
                </a:solidFill>
              </a:rPr>
              <a:t>FRSM</a:t>
            </a:r>
            <a:br>
              <a:rPr lang="en-US" dirty="0">
                <a:solidFill>
                  <a:srgbClr val="FFFFFF"/>
                </a:solidFill>
              </a:rPr>
            </a:b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5ECD5BF-79B1-A642-9B62-580FDF5D7E02}"/>
              </a:ext>
            </a:extLst>
          </p:cNvPr>
          <p:cNvSpPr>
            <a:spLocks noGrp="1"/>
          </p:cNvSpPr>
          <p:nvPr>
            <p:ph idx="1"/>
          </p:nvPr>
        </p:nvSpPr>
        <p:spPr>
          <a:xfrm>
            <a:off x="4447308" y="319088"/>
            <a:ext cx="7186527" cy="6219824"/>
          </a:xfrm>
        </p:spPr>
        <p:txBody>
          <a:bodyPr anchor="ctr">
            <a:normAutofit fontScale="77500" lnSpcReduction="20000"/>
          </a:bodyPr>
          <a:lstStyle/>
          <a:p>
            <a:endParaRPr lang="en-GB" dirty="0"/>
          </a:p>
          <a:p>
            <a:r>
              <a:rPr lang="en-GB" dirty="0"/>
              <a:t>FRSM provide barrier protection against respiratory droplets reaching the mucosa of the mouth and nose. </a:t>
            </a:r>
          </a:p>
          <a:p>
            <a:r>
              <a:rPr lang="en-GB" dirty="0"/>
              <a:t>FRSMs are for single use or single session use and then must be discarded. </a:t>
            </a:r>
          </a:p>
          <a:p>
            <a:r>
              <a:rPr lang="en-GB" dirty="0"/>
              <a:t>hand hygiene must be performed after disposal</a:t>
            </a:r>
          </a:p>
          <a:p>
            <a:endParaRPr lang="en-GB" dirty="0"/>
          </a:p>
          <a:p>
            <a:r>
              <a:rPr lang="en-GB" dirty="0"/>
              <a:t>FRSMs  should:</a:t>
            </a:r>
          </a:p>
          <a:p>
            <a:r>
              <a:rPr lang="en-GB" dirty="0"/>
              <a:t>Be well fitted: cover both nose and mouth</a:t>
            </a:r>
          </a:p>
          <a:p>
            <a:r>
              <a:rPr lang="en-GB" dirty="0"/>
              <a:t>not be allowed to dangle around the neck after or between each use</a:t>
            </a:r>
          </a:p>
          <a:p>
            <a:r>
              <a:rPr lang="en-GB" dirty="0"/>
              <a:t>not be touched once put on</a:t>
            </a:r>
          </a:p>
          <a:p>
            <a:r>
              <a:rPr lang="en-GB" dirty="0"/>
              <a:t>be changed when they become moist, damaged, soiled</a:t>
            </a:r>
          </a:p>
          <a:p>
            <a:endParaRPr lang="en-GB" dirty="0"/>
          </a:p>
          <a:p>
            <a:r>
              <a:rPr lang="en-GB" dirty="0"/>
              <a:t>There is no evidence that respirators add value over FRSMs for droplet protection when both are used with recommended wider PPE measures in clinical care, except in the context of AGPs.</a:t>
            </a:r>
          </a:p>
          <a:p>
            <a:endParaRPr lang="en-GB" dirty="0"/>
          </a:p>
          <a:p>
            <a:pPr marL="0" indent="0">
              <a:buNone/>
            </a:pPr>
            <a:endParaRPr lang="en-US" dirty="0"/>
          </a:p>
        </p:txBody>
      </p:sp>
      <p:sp>
        <p:nvSpPr>
          <p:cNvPr id="4" name="Date Placeholder 3">
            <a:extLst>
              <a:ext uri="{FF2B5EF4-FFF2-40B4-BE49-F238E27FC236}">
                <a16:creationId xmlns:a16="http://schemas.microsoft.com/office/drawing/2014/main" id="{05C3A1D1-34CD-FD4E-8614-EF89195A4BAF}"/>
              </a:ext>
            </a:extLst>
          </p:cNvPr>
          <p:cNvSpPr>
            <a:spLocks noGrp="1"/>
          </p:cNvSpPr>
          <p:nvPr>
            <p:ph type="dt" sz="half" idx="10"/>
          </p:nvPr>
        </p:nvSpPr>
        <p:spPr/>
        <p:txBody>
          <a:bodyPr/>
          <a:lstStyle/>
          <a:p>
            <a:r>
              <a:rPr lang="en-GB"/>
              <a:t>5/4/20</a:t>
            </a:r>
            <a:endParaRPr lang="en-US"/>
          </a:p>
        </p:txBody>
      </p:sp>
      <p:pic>
        <p:nvPicPr>
          <p:cNvPr id="5" name="Media1 slide 22 New">
            <a:hlinkClick r:id="" action="ppaction://media"/>
            <a:extLst>
              <a:ext uri="{FF2B5EF4-FFF2-40B4-BE49-F238E27FC236}">
                <a16:creationId xmlns:a16="http://schemas.microsoft.com/office/drawing/2014/main" id="{2476CB10-99E0-42E0-940B-50A0D17126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18688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110">
        <p15:prstTrans prst="pageCurlDouble"/>
      </p:transition>
    </mc:Choice>
    <mc:Fallback xmlns="">
      <p:transition spd="slow" advClick="0" advTm="2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0383" y="0"/>
            <a:ext cx="8451607"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374517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7" name="Title 1">
            <a:extLst>
              <a:ext uri="{FF2B5EF4-FFF2-40B4-BE49-F238E27FC236}">
                <a16:creationId xmlns:a16="http://schemas.microsoft.com/office/drawing/2014/main" id="{55602DBA-9EC9-9B45-B1C1-9F02094704F6}"/>
              </a:ext>
            </a:extLst>
          </p:cNvPr>
          <p:cNvSpPr>
            <a:spLocks noGrp="1" noChangeArrowheads="1"/>
          </p:cNvSpPr>
          <p:nvPr>
            <p:ph type="title"/>
          </p:nvPr>
        </p:nvSpPr>
        <p:spPr>
          <a:xfrm>
            <a:off x="685800" y="637762"/>
            <a:ext cx="2661834" cy="5576770"/>
          </a:xfrm>
        </p:spPr>
        <p:txBody>
          <a:bodyPr vert="horz" lIns="91440" tIns="45720" rIns="91440" bIns="45720" rtlCol="0" anchor="t">
            <a:normAutofit/>
          </a:bodyPr>
          <a:lstStyle/>
          <a:p>
            <a:br>
              <a:rPr lang="en-US" altLang="en-US" sz="3600" kern="1200" dirty="0">
                <a:solidFill>
                  <a:schemeClr val="bg1"/>
                </a:solidFill>
                <a:latin typeface="+mj-lt"/>
                <a:ea typeface="+mj-ea"/>
                <a:cs typeface="+mj-cs"/>
              </a:rPr>
            </a:br>
            <a:br>
              <a:rPr lang="en-US" altLang="en-US" sz="3600" kern="1200" dirty="0">
                <a:solidFill>
                  <a:schemeClr val="bg1"/>
                </a:solidFill>
                <a:latin typeface="+mj-lt"/>
                <a:ea typeface="+mj-ea"/>
                <a:cs typeface="+mj-cs"/>
              </a:rPr>
            </a:br>
            <a:br>
              <a:rPr lang="en-US" altLang="en-US" sz="3600" kern="1200" dirty="0">
                <a:solidFill>
                  <a:schemeClr val="bg1"/>
                </a:solidFill>
                <a:latin typeface="+mj-lt"/>
                <a:ea typeface="+mj-ea"/>
                <a:cs typeface="+mj-cs"/>
              </a:rPr>
            </a:br>
            <a:r>
              <a:rPr lang="en-US" altLang="en-US" sz="3600" kern="1200" dirty="0">
                <a:solidFill>
                  <a:schemeClr val="bg1"/>
                </a:solidFill>
                <a:latin typeface="+mj-lt"/>
                <a:ea typeface="+mj-ea"/>
                <a:cs typeface="+mj-cs"/>
              </a:rPr>
              <a:t>PPE:</a:t>
            </a:r>
            <a:br>
              <a:rPr lang="en-US" altLang="en-US" sz="3600" kern="1200" dirty="0">
                <a:solidFill>
                  <a:schemeClr val="bg1"/>
                </a:solidFill>
                <a:latin typeface="+mj-lt"/>
                <a:ea typeface="+mj-ea"/>
                <a:cs typeface="+mj-cs"/>
              </a:rPr>
            </a:br>
            <a:r>
              <a:rPr lang="en-US" altLang="en-US" sz="3600" kern="1200" dirty="0">
                <a:solidFill>
                  <a:schemeClr val="bg1"/>
                </a:solidFill>
                <a:latin typeface="+mj-lt"/>
                <a:ea typeface="+mj-ea"/>
                <a:cs typeface="+mj-cs"/>
              </a:rPr>
              <a:t>FFP3 respirator masks</a:t>
            </a:r>
          </a:p>
        </p:txBody>
      </p:sp>
      <p:graphicFrame>
        <p:nvGraphicFramePr>
          <p:cNvPr id="34825" name="Content Placeholder 5">
            <a:extLst>
              <a:ext uri="{FF2B5EF4-FFF2-40B4-BE49-F238E27FC236}">
                <a16:creationId xmlns:a16="http://schemas.microsoft.com/office/drawing/2014/main" id="{D2AB05EC-04CC-4E3B-8923-C022F562BEA0}"/>
              </a:ext>
            </a:extLst>
          </p:cNvPr>
          <p:cNvGraphicFramePr>
            <a:graphicFrameLocks noGrp="1"/>
          </p:cNvGraphicFramePr>
          <p:nvPr>
            <p:ph sz="quarter" idx="4"/>
            <p:extLst>
              <p:ext uri="{D42A27DB-BD31-4B8C-83A1-F6EECF244321}">
                <p14:modId xmlns:p14="http://schemas.microsoft.com/office/powerpoint/2010/main" val="155586271"/>
              </p:ext>
            </p:extLst>
          </p:nvPr>
        </p:nvGraphicFramePr>
        <p:xfrm>
          <a:off x="4648871" y="637762"/>
          <a:ext cx="6396484" cy="5576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Date Placeholder 1">
            <a:extLst>
              <a:ext uri="{FF2B5EF4-FFF2-40B4-BE49-F238E27FC236}">
                <a16:creationId xmlns:a16="http://schemas.microsoft.com/office/drawing/2014/main" id="{7356B65B-68CC-C84D-B226-B6D7C87B59DA}"/>
              </a:ext>
            </a:extLst>
          </p:cNvPr>
          <p:cNvSpPr>
            <a:spLocks noGrp="1"/>
          </p:cNvSpPr>
          <p:nvPr>
            <p:ph type="dt" sz="half" idx="10"/>
          </p:nvPr>
        </p:nvSpPr>
        <p:spPr/>
        <p:txBody>
          <a:bodyPr/>
          <a:lstStyle/>
          <a:p>
            <a:r>
              <a:rPr lang="en-GB"/>
              <a:t>5/4/20</a:t>
            </a:r>
            <a:endParaRPr lang="en-US"/>
          </a:p>
        </p:txBody>
      </p:sp>
      <p:pic>
        <p:nvPicPr>
          <p:cNvPr id="4" name="Media1 slide 23 New">
            <a:hlinkClick r:id="" action="ppaction://media"/>
            <a:extLst>
              <a:ext uri="{FF2B5EF4-FFF2-40B4-BE49-F238E27FC236}">
                <a16:creationId xmlns:a16="http://schemas.microsoft.com/office/drawing/2014/main" id="{2E823A7E-8AAA-4AB2-863F-375E2C4472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18679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80">
        <p15:prstTrans prst="pageCurlDouble"/>
      </p:transition>
    </mc:Choice>
    <mc:Fallback xmlns="">
      <p:transition spd="slow" advClick="0" advTm="1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74A04AFFB3D84A8DC7CD18D34A16F4" ma:contentTypeVersion="0" ma:contentTypeDescription="Create a new document." ma:contentTypeScope="" ma:versionID="bd437f4f3576ffa2582ebb194dc7c41b">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854025-0C74-4A53-9A91-35E2A14EE14C}">
  <ds:schemaRefs>
    <ds:schemaRef ds:uri="http://schemas.microsoft.com/sharepoint/v3/contenttype/forms"/>
  </ds:schemaRefs>
</ds:datastoreItem>
</file>

<file path=customXml/itemProps2.xml><?xml version="1.0" encoding="utf-8"?>
<ds:datastoreItem xmlns:ds="http://schemas.openxmlformats.org/officeDocument/2006/customXml" ds:itemID="{CF722ADB-A005-4A6F-8FAC-499B1E16AD0D}">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CB49D11C-3F9A-4259-880C-B46D1C4C7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1504</TotalTime>
  <Words>1396</Words>
  <Application>Microsoft Office PowerPoint</Application>
  <PresentationFormat>Widescreen</PresentationFormat>
  <Paragraphs>151</Paragraphs>
  <Slides>17</Slides>
  <Notes>8</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COVID-19 Infection Prevention and Control For Care Home Settings  </vt:lpstr>
      <vt:lpstr>Principle 2</vt:lpstr>
      <vt:lpstr>Why the changes in infection control precautions? And they may change again …….</vt:lpstr>
      <vt:lpstr>PowerPoint Presentation</vt:lpstr>
      <vt:lpstr>PPE: Gloves</vt:lpstr>
      <vt:lpstr>PowerPoint Presentation</vt:lpstr>
      <vt:lpstr>  PPE: aprons</vt:lpstr>
      <vt:lpstr>PPE – Fluid Resistant (Type 11R) Surgical Face Masks  FRSM </vt:lpstr>
      <vt:lpstr>   PPE: FFP3 respirator masks</vt:lpstr>
      <vt:lpstr>PPE: Eye &amp; face protection  Goggles or visor</vt:lpstr>
      <vt:lpstr>Extending the use of PPE when in short supply</vt:lpstr>
      <vt:lpstr>PowerPoint Presentation</vt:lpstr>
      <vt:lpstr>  Quick reference guide  </vt:lpstr>
      <vt:lpstr>In summary</vt:lpstr>
      <vt:lpstr>Removal of protective clothing (Doffing) is as important as wearing it </vt:lpstr>
      <vt:lpstr>Useful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Infection Prevention and Control For Care Home Settings</dc:title>
  <dc:creator>Tracey Gauci</dc:creator>
  <cp:lastModifiedBy>Michael McClymont</cp:lastModifiedBy>
  <cp:revision>85</cp:revision>
  <dcterms:created xsi:type="dcterms:W3CDTF">2020-05-04T16:38:29Z</dcterms:created>
  <dcterms:modified xsi:type="dcterms:W3CDTF">2020-06-09T10:49:18Z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0x0101001174A04AFFB3D84A8DC7CD18D34A16F4</vt:lpwstr>
  </property>
</Properties>
</file>