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4"/>
  </p:sldMasterIdLst>
  <p:notesMasterIdLst>
    <p:notesMasterId r:id="rId17"/>
  </p:notesMasterIdLst>
  <p:sldIdLst>
    <p:sldId id="270" r:id="rId5"/>
    <p:sldId id="915" r:id="rId6"/>
    <p:sldId id="890" r:id="rId7"/>
    <p:sldId id="891" r:id="rId8"/>
    <p:sldId id="892" r:id="rId9"/>
    <p:sldId id="927" r:id="rId10"/>
    <p:sldId id="920" r:id="rId11"/>
    <p:sldId id="926" r:id="rId12"/>
    <p:sldId id="303" r:id="rId13"/>
    <p:sldId id="312" r:id="rId14"/>
    <p:sldId id="283" r:id="rId15"/>
    <p:sldId id="25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2" autoAdjust="0"/>
    <p:restoredTop sz="88146"/>
  </p:normalViewPr>
  <p:slideViewPr>
    <p:cSldViewPr snapToGrid="0" snapToObjects="1">
      <p:cViewPr varScale="1">
        <p:scale>
          <a:sx n="63" d="100"/>
          <a:sy n="63" d="100"/>
        </p:scale>
        <p:origin x="7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A178D2-A39B-4B10-A64B-39AA9BD7A91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8C5A386-452A-4518-867B-D971FAE3B814}">
      <dgm:prSet/>
      <dgm:spPr/>
      <dgm:t>
        <a:bodyPr/>
        <a:lstStyle/>
        <a:p>
          <a:r>
            <a:rPr lang="en-GB" b="1"/>
            <a:t>Source control:</a:t>
          </a:r>
          <a:r>
            <a:rPr lang="en-GB"/>
            <a:t> put a mask on the patient/resident e.g. if they can tolerate it when they are moved outside of their room</a:t>
          </a:r>
          <a:endParaRPr lang="en-US"/>
        </a:p>
      </dgm:t>
    </dgm:pt>
    <dgm:pt modelId="{5337CE94-ED96-4EB6-979E-B5E19C970CC9}" type="parTrans" cxnId="{065AEDAF-D874-49B5-8EB2-4F246C3D0F43}">
      <dgm:prSet/>
      <dgm:spPr/>
      <dgm:t>
        <a:bodyPr/>
        <a:lstStyle/>
        <a:p>
          <a:endParaRPr lang="en-US"/>
        </a:p>
      </dgm:t>
    </dgm:pt>
    <dgm:pt modelId="{D553BE8E-08B3-43E3-BB4D-2A528C438C9F}" type="sibTrans" cxnId="{065AEDAF-D874-49B5-8EB2-4F246C3D0F43}">
      <dgm:prSet/>
      <dgm:spPr/>
      <dgm:t>
        <a:bodyPr/>
        <a:lstStyle/>
        <a:p>
          <a:endParaRPr lang="en-US"/>
        </a:p>
      </dgm:t>
    </dgm:pt>
    <dgm:pt modelId="{938E5650-7043-4FE4-8CC9-978116106861}">
      <dgm:prSet/>
      <dgm:spPr/>
      <dgm:t>
        <a:bodyPr/>
        <a:lstStyle/>
        <a:p>
          <a:r>
            <a:rPr lang="en-GB" b="1" dirty="0"/>
            <a:t>Ensure appropriate ‘patient’ placement</a:t>
          </a:r>
          <a:r>
            <a:rPr lang="en-GB" dirty="0"/>
            <a:t> in a single room if possible. In </a:t>
          </a:r>
          <a:r>
            <a:rPr lang="en-GB" i="1" dirty="0"/>
            <a:t>long-term care</a:t>
          </a:r>
          <a:r>
            <a:rPr lang="en-GB" dirty="0"/>
            <a:t> and other residential settings, make decisions regarding ‘patient’ placement on a case-by-case basis considering infection risks to other residents  in the room and available alternatives. </a:t>
          </a:r>
          <a:endParaRPr lang="en-US" dirty="0"/>
        </a:p>
      </dgm:t>
    </dgm:pt>
    <dgm:pt modelId="{8D8764DD-0DF3-4B4F-BBDD-65FCB8BF7428}" type="parTrans" cxnId="{A25B2B9E-7717-44D2-8A9B-7409FB22F103}">
      <dgm:prSet/>
      <dgm:spPr/>
      <dgm:t>
        <a:bodyPr/>
        <a:lstStyle/>
        <a:p>
          <a:endParaRPr lang="en-US"/>
        </a:p>
      </dgm:t>
    </dgm:pt>
    <dgm:pt modelId="{2F34D5FD-9AD8-483A-A213-3110EA62AA30}" type="sibTrans" cxnId="{A25B2B9E-7717-44D2-8A9B-7409FB22F103}">
      <dgm:prSet/>
      <dgm:spPr/>
      <dgm:t>
        <a:bodyPr/>
        <a:lstStyle/>
        <a:p>
          <a:endParaRPr lang="en-US"/>
        </a:p>
      </dgm:t>
    </dgm:pt>
    <dgm:pt modelId="{BC916C12-BBDC-4541-8923-2324A80EDFDC}">
      <dgm:prSet/>
      <dgm:spPr/>
      <dgm:t>
        <a:bodyPr/>
        <a:lstStyle/>
        <a:p>
          <a:r>
            <a:rPr lang="en-GB" b="1"/>
            <a:t>Use personal protective equipment (PPE) appropriately.</a:t>
          </a:r>
          <a:r>
            <a:rPr lang="en-GB"/>
            <a:t>  Use of appropriate mask and eye/face protection (goggles / visor within 2 metres)</a:t>
          </a:r>
          <a:endParaRPr lang="en-US"/>
        </a:p>
      </dgm:t>
    </dgm:pt>
    <dgm:pt modelId="{8C535B22-2E30-41FF-9EED-B19C69C03904}" type="parTrans" cxnId="{503F3552-F1AA-471C-A253-BA03D9ED6184}">
      <dgm:prSet/>
      <dgm:spPr/>
      <dgm:t>
        <a:bodyPr/>
        <a:lstStyle/>
        <a:p>
          <a:endParaRPr lang="en-US"/>
        </a:p>
      </dgm:t>
    </dgm:pt>
    <dgm:pt modelId="{C18A2D27-D78E-432B-8EF3-5DB18EF52DF2}" type="sibTrans" cxnId="{503F3552-F1AA-471C-A253-BA03D9ED6184}">
      <dgm:prSet/>
      <dgm:spPr/>
      <dgm:t>
        <a:bodyPr/>
        <a:lstStyle/>
        <a:p>
          <a:endParaRPr lang="en-US"/>
        </a:p>
      </dgm:t>
    </dgm:pt>
    <dgm:pt modelId="{27908E8C-A03F-4A41-96D1-14965F1B847B}">
      <dgm:prSet/>
      <dgm:spPr/>
      <dgm:t>
        <a:bodyPr/>
        <a:lstStyle/>
        <a:p>
          <a:r>
            <a:rPr lang="en-GB" b="1"/>
            <a:t>Limit transport and movement </a:t>
          </a:r>
          <a:r>
            <a:rPr lang="en-GB"/>
            <a:t>outside of the room to medically-necessary purposes.</a:t>
          </a:r>
          <a:endParaRPr lang="en-US"/>
        </a:p>
      </dgm:t>
    </dgm:pt>
    <dgm:pt modelId="{7748868E-2463-41BA-9D9E-6B77EA655127}" type="parTrans" cxnId="{9B809D9E-AB4D-4000-B28A-30DF76A9EA34}">
      <dgm:prSet/>
      <dgm:spPr/>
      <dgm:t>
        <a:bodyPr/>
        <a:lstStyle/>
        <a:p>
          <a:endParaRPr lang="en-US"/>
        </a:p>
      </dgm:t>
    </dgm:pt>
    <dgm:pt modelId="{06B52F65-9028-47F7-8D21-7F03AFB7A3A7}" type="sibTrans" cxnId="{9B809D9E-AB4D-4000-B28A-30DF76A9EA34}">
      <dgm:prSet/>
      <dgm:spPr/>
      <dgm:t>
        <a:bodyPr/>
        <a:lstStyle/>
        <a:p>
          <a:endParaRPr lang="en-US"/>
        </a:p>
      </dgm:t>
    </dgm:pt>
    <dgm:pt modelId="{3659F2CE-D5F9-8642-BED6-3FE8622D9266}" type="pres">
      <dgm:prSet presAssocID="{50A178D2-A39B-4B10-A64B-39AA9BD7A919}" presName="linear" presStyleCnt="0">
        <dgm:presLayoutVars>
          <dgm:animLvl val="lvl"/>
          <dgm:resizeHandles val="exact"/>
        </dgm:presLayoutVars>
      </dgm:prSet>
      <dgm:spPr/>
    </dgm:pt>
    <dgm:pt modelId="{FFA9B712-E647-6D49-BAA1-B4471B8EF8DF}" type="pres">
      <dgm:prSet presAssocID="{28C5A386-452A-4518-867B-D971FAE3B814}" presName="parentText" presStyleLbl="node1" presStyleIdx="0" presStyleCnt="4">
        <dgm:presLayoutVars>
          <dgm:chMax val="0"/>
          <dgm:bulletEnabled val="1"/>
        </dgm:presLayoutVars>
      </dgm:prSet>
      <dgm:spPr/>
    </dgm:pt>
    <dgm:pt modelId="{EAD55352-4675-0943-8D2C-7E6300B5D285}" type="pres">
      <dgm:prSet presAssocID="{D553BE8E-08B3-43E3-BB4D-2A528C438C9F}" presName="spacer" presStyleCnt="0"/>
      <dgm:spPr/>
    </dgm:pt>
    <dgm:pt modelId="{F034BBC0-ABAC-3D40-97EA-11895DEE43CD}" type="pres">
      <dgm:prSet presAssocID="{938E5650-7043-4FE4-8CC9-978116106861}" presName="parentText" presStyleLbl="node1" presStyleIdx="1" presStyleCnt="4">
        <dgm:presLayoutVars>
          <dgm:chMax val="0"/>
          <dgm:bulletEnabled val="1"/>
        </dgm:presLayoutVars>
      </dgm:prSet>
      <dgm:spPr/>
    </dgm:pt>
    <dgm:pt modelId="{19836D79-9365-904E-AFA4-7BB94C83FCFA}" type="pres">
      <dgm:prSet presAssocID="{2F34D5FD-9AD8-483A-A213-3110EA62AA30}" presName="spacer" presStyleCnt="0"/>
      <dgm:spPr/>
    </dgm:pt>
    <dgm:pt modelId="{444F13E6-7114-F14F-B6B6-EBEFE848E626}" type="pres">
      <dgm:prSet presAssocID="{BC916C12-BBDC-4541-8923-2324A80EDFDC}" presName="parentText" presStyleLbl="node1" presStyleIdx="2" presStyleCnt="4">
        <dgm:presLayoutVars>
          <dgm:chMax val="0"/>
          <dgm:bulletEnabled val="1"/>
        </dgm:presLayoutVars>
      </dgm:prSet>
      <dgm:spPr/>
    </dgm:pt>
    <dgm:pt modelId="{E8EB3043-A704-6646-822E-0690EFBE26FE}" type="pres">
      <dgm:prSet presAssocID="{C18A2D27-D78E-432B-8EF3-5DB18EF52DF2}" presName="spacer" presStyleCnt="0"/>
      <dgm:spPr/>
    </dgm:pt>
    <dgm:pt modelId="{D2FAF29B-B83A-E445-8A7B-234CC5E89AF3}" type="pres">
      <dgm:prSet presAssocID="{27908E8C-A03F-4A41-96D1-14965F1B847B}" presName="parentText" presStyleLbl="node1" presStyleIdx="3" presStyleCnt="4">
        <dgm:presLayoutVars>
          <dgm:chMax val="0"/>
          <dgm:bulletEnabled val="1"/>
        </dgm:presLayoutVars>
      </dgm:prSet>
      <dgm:spPr/>
    </dgm:pt>
  </dgm:ptLst>
  <dgm:cxnLst>
    <dgm:cxn modelId="{C2ABD831-0302-324D-A23F-4F1424CC65F2}" type="presOf" srcId="{938E5650-7043-4FE4-8CC9-978116106861}" destId="{F034BBC0-ABAC-3D40-97EA-11895DEE43CD}" srcOrd="0" destOrd="0" presId="urn:microsoft.com/office/officeart/2005/8/layout/vList2"/>
    <dgm:cxn modelId="{503F3552-F1AA-471C-A253-BA03D9ED6184}" srcId="{50A178D2-A39B-4B10-A64B-39AA9BD7A919}" destId="{BC916C12-BBDC-4541-8923-2324A80EDFDC}" srcOrd="2" destOrd="0" parTransId="{8C535B22-2E30-41FF-9EED-B19C69C03904}" sibTransId="{C18A2D27-D78E-432B-8EF3-5DB18EF52DF2}"/>
    <dgm:cxn modelId="{DD156C89-5B31-654C-90B1-1AF6D2951E62}" type="presOf" srcId="{BC916C12-BBDC-4541-8923-2324A80EDFDC}" destId="{444F13E6-7114-F14F-B6B6-EBEFE848E626}" srcOrd="0" destOrd="0" presId="urn:microsoft.com/office/officeart/2005/8/layout/vList2"/>
    <dgm:cxn modelId="{5EDDC19D-6085-3644-910D-EED550B317DC}" type="presOf" srcId="{50A178D2-A39B-4B10-A64B-39AA9BD7A919}" destId="{3659F2CE-D5F9-8642-BED6-3FE8622D9266}" srcOrd="0" destOrd="0" presId="urn:microsoft.com/office/officeart/2005/8/layout/vList2"/>
    <dgm:cxn modelId="{A25B2B9E-7717-44D2-8A9B-7409FB22F103}" srcId="{50A178D2-A39B-4B10-A64B-39AA9BD7A919}" destId="{938E5650-7043-4FE4-8CC9-978116106861}" srcOrd="1" destOrd="0" parTransId="{8D8764DD-0DF3-4B4F-BBDD-65FCB8BF7428}" sibTransId="{2F34D5FD-9AD8-483A-A213-3110EA62AA30}"/>
    <dgm:cxn modelId="{9B809D9E-AB4D-4000-B28A-30DF76A9EA34}" srcId="{50A178D2-A39B-4B10-A64B-39AA9BD7A919}" destId="{27908E8C-A03F-4A41-96D1-14965F1B847B}" srcOrd="3" destOrd="0" parTransId="{7748868E-2463-41BA-9D9E-6B77EA655127}" sibTransId="{06B52F65-9028-47F7-8D21-7F03AFB7A3A7}"/>
    <dgm:cxn modelId="{065AEDAF-D874-49B5-8EB2-4F246C3D0F43}" srcId="{50A178D2-A39B-4B10-A64B-39AA9BD7A919}" destId="{28C5A386-452A-4518-867B-D971FAE3B814}" srcOrd="0" destOrd="0" parTransId="{5337CE94-ED96-4EB6-979E-B5E19C970CC9}" sibTransId="{D553BE8E-08B3-43E3-BB4D-2A528C438C9F}"/>
    <dgm:cxn modelId="{ED8537B4-3D24-6843-8E63-E8CB440D8EE2}" type="presOf" srcId="{28C5A386-452A-4518-867B-D971FAE3B814}" destId="{FFA9B712-E647-6D49-BAA1-B4471B8EF8DF}" srcOrd="0" destOrd="0" presId="urn:microsoft.com/office/officeart/2005/8/layout/vList2"/>
    <dgm:cxn modelId="{000E50C7-7B19-B04C-84F8-8A4AE381115C}" type="presOf" srcId="{27908E8C-A03F-4A41-96D1-14965F1B847B}" destId="{D2FAF29B-B83A-E445-8A7B-234CC5E89AF3}" srcOrd="0" destOrd="0" presId="urn:microsoft.com/office/officeart/2005/8/layout/vList2"/>
    <dgm:cxn modelId="{4E2842B7-A756-D744-8BCF-AAB75278326F}" type="presParOf" srcId="{3659F2CE-D5F9-8642-BED6-3FE8622D9266}" destId="{FFA9B712-E647-6D49-BAA1-B4471B8EF8DF}" srcOrd="0" destOrd="0" presId="urn:microsoft.com/office/officeart/2005/8/layout/vList2"/>
    <dgm:cxn modelId="{B394FE84-823D-4E49-883A-D5D0AAF521CC}" type="presParOf" srcId="{3659F2CE-D5F9-8642-BED6-3FE8622D9266}" destId="{EAD55352-4675-0943-8D2C-7E6300B5D285}" srcOrd="1" destOrd="0" presId="urn:microsoft.com/office/officeart/2005/8/layout/vList2"/>
    <dgm:cxn modelId="{6CE9DB33-4D22-2847-B2E0-145B287130E4}" type="presParOf" srcId="{3659F2CE-D5F9-8642-BED6-3FE8622D9266}" destId="{F034BBC0-ABAC-3D40-97EA-11895DEE43CD}" srcOrd="2" destOrd="0" presId="urn:microsoft.com/office/officeart/2005/8/layout/vList2"/>
    <dgm:cxn modelId="{0E2DBFBA-FA91-3B46-B0D1-43C76AC99875}" type="presParOf" srcId="{3659F2CE-D5F9-8642-BED6-3FE8622D9266}" destId="{19836D79-9365-904E-AFA4-7BB94C83FCFA}" srcOrd="3" destOrd="0" presId="urn:microsoft.com/office/officeart/2005/8/layout/vList2"/>
    <dgm:cxn modelId="{FFFD7978-6E36-AA4F-A0B8-A3448B7BF751}" type="presParOf" srcId="{3659F2CE-D5F9-8642-BED6-3FE8622D9266}" destId="{444F13E6-7114-F14F-B6B6-EBEFE848E626}" srcOrd="4" destOrd="0" presId="urn:microsoft.com/office/officeart/2005/8/layout/vList2"/>
    <dgm:cxn modelId="{09B47FD2-8132-D14C-8544-1EF8069BC98B}" type="presParOf" srcId="{3659F2CE-D5F9-8642-BED6-3FE8622D9266}" destId="{E8EB3043-A704-6646-822E-0690EFBE26FE}" srcOrd="5" destOrd="0" presId="urn:microsoft.com/office/officeart/2005/8/layout/vList2"/>
    <dgm:cxn modelId="{3D95EF3D-F88D-8B4E-B541-160C957880C7}" type="presParOf" srcId="{3659F2CE-D5F9-8642-BED6-3FE8622D9266}" destId="{D2FAF29B-B83A-E445-8A7B-234CC5E89AF3}"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929CA6-B618-4443-AA1B-9E2A9FD6B04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659D4A6-1C24-4109-B9C9-B4C89764623E}">
      <dgm:prSet custT="1"/>
      <dgm:spPr/>
      <dgm:t>
        <a:bodyPr/>
        <a:lstStyle/>
        <a:p>
          <a:r>
            <a:rPr lang="en-US" sz="2000" dirty="0"/>
            <a:t>Evidence to date: COVID-19 is not considered an airborne infection </a:t>
          </a:r>
        </a:p>
      </dgm:t>
    </dgm:pt>
    <dgm:pt modelId="{28C7530C-D073-4D53-A1A9-E92D19BE0DB9}" type="parTrans" cxnId="{DFE7312F-D73F-473A-A8A2-5688921B0905}">
      <dgm:prSet/>
      <dgm:spPr/>
      <dgm:t>
        <a:bodyPr/>
        <a:lstStyle/>
        <a:p>
          <a:endParaRPr lang="en-US"/>
        </a:p>
      </dgm:t>
    </dgm:pt>
    <dgm:pt modelId="{D620AEFF-1442-4173-B5FF-B8AB61CBD6F4}" type="sibTrans" cxnId="{DFE7312F-D73F-473A-A8A2-5688921B0905}">
      <dgm:prSet/>
      <dgm:spPr/>
      <dgm:t>
        <a:bodyPr/>
        <a:lstStyle/>
        <a:p>
          <a:endParaRPr lang="en-US"/>
        </a:p>
      </dgm:t>
    </dgm:pt>
    <dgm:pt modelId="{57D26AF2-9EED-4FE9-A523-8D21AA779461}">
      <dgm:prSet custT="1"/>
      <dgm:spPr/>
      <dgm:t>
        <a:bodyPr/>
        <a:lstStyle/>
        <a:p>
          <a:r>
            <a:rPr lang="en-US" sz="2000" dirty="0"/>
            <a:t>However there are certain procedures that can generate aerosols from respiratory secretions known as ‘aerosol generating procedures (AGPs)</a:t>
          </a:r>
        </a:p>
      </dgm:t>
    </dgm:pt>
    <dgm:pt modelId="{E924C532-2E7D-4CA1-80D8-EECE5B652492}" type="parTrans" cxnId="{A313F86B-A044-40A8-8BF7-4152ED21227A}">
      <dgm:prSet/>
      <dgm:spPr/>
      <dgm:t>
        <a:bodyPr/>
        <a:lstStyle/>
        <a:p>
          <a:endParaRPr lang="en-US"/>
        </a:p>
      </dgm:t>
    </dgm:pt>
    <dgm:pt modelId="{8C2312DB-5EB2-454D-B2CA-B5CBB84AA17E}" type="sibTrans" cxnId="{A313F86B-A044-40A8-8BF7-4152ED21227A}">
      <dgm:prSet/>
      <dgm:spPr/>
      <dgm:t>
        <a:bodyPr/>
        <a:lstStyle/>
        <a:p>
          <a:endParaRPr lang="en-US"/>
        </a:p>
      </dgm:t>
    </dgm:pt>
    <dgm:pt modelId="{39AA80B4-7976-4ECC-8D06-352BC5E4BB96}">
      <dgm:prSet custT="1"/>
      <dgm:spPr/>
      <dgm:t>
        <a:bodyPr/>
        <a:lstStyle/>
        <a:p>
          <a:r>
            <a:rPr lang="en-US" sz="2000" dirty="0"/>
            <a:t>Additional precautions are necessary when AGPs are taking place including the use of respirator masks</a:t>
          </a:r>
        </a:p>
      </dgm:t>
    </dgm:pt>
    <dgm:pt modelId="{360E9694-0ACC-405D-9B81-F7D6033A41AB}" type="parTrans" cxnId="{1CA9D3C1-0662-4BAE-BD45-8747C80D9C40}">
      <dgm:prSet/>
      <dgm:spPr/>
      <dgm:t>
        <a:bodyPr/>
        <a:lstStyle/>
        <a:p>
          <a:endParaRPr lang="en-US"/>
        </a:p>
      </dgm:t>
    </dgm:pt>
    <dgm:pt modelId="{E941FE88-3EFE-42A2-89E4-A3A8BEC13CAD}" type="sibTrans" cxnId="{1CA9D3C1-0662-4BAE-BD45-8747C80D9C40}">
      <dgm:prSet/>
      <dgm:spPr/>
      <dgm:t>
        <a:bodyPr/>
        <a:lstStyle/>
        <a:p>
          <a:endParaRPr lang="en-US"/>
        </a:p>
      </dgm:t>
    </dgm:pt>
    <dgm:pt modelId="{C34673A9-6BFE-41E1-ADCE-AD94263CFAA5}">
      <dgm:prSet custT="1"/>
      <dgm:spPr/>
      <dgm:t>
        <a:bodyPr/>
        <a:lstStyle/>
        <a:p>
          <a:r>
            <a:rPr lang="en-GB" sz="1600" dirty="0"/>
            <a:t>AGPs include: Intubation &amp; </a:t>
          </a:r>
          <a:r>
            <a:rPr lang="en-GB" sz="1600" dirty="0" err="1"/>
            <a:t>extubation</a:t>
          </a:r>
          <a:r>
            <a:rPr lang="en-GB" sz="1600" dirty="0"/>
            <a:t>, manual ventilation &amp; open suctioning of the respiratory tract,  sputum induction , non-invasive ventilation (BiPAP, CPAP), tracheostomy, bronchoscopy and other endoscopic procedures &amp; dental procedures using a high speed drill.</a:t>
          </a:r>
        </a:p>
        <a:p>
          <a:r>
            <a:rPr lang="en-GB" sz="1600" dirty="0"/>
            <a:t>Manual chest compression as part of CPR is also considered an AGP</a:t>
          </a:r>
          <a:endParaRPr lang="en-US" sz="1600" dirty="0"/>
        </a:p>
      </dgm:t>
    </dgm:pt>
    <dgm:pt modelId="{E7593CC5-5922-4E4C-AA11-F3690407B4D4}" type="parTrans" cxnId="{A5CF8CAF-13F7-48DE-92A5-78C58B6F8E2A}">
      <dgm:prSet/>
      <dgm:spPr/>
      <dgm:t>
        <a:bodyPr/>
        <a:lstStyle/>
        <a:p>
          <a:endParaRPr lang="en-US"/>
        </a:p>
      </dgm:t>
    </dgm:pt>
    <dgm:pt modelId="{D915337F-B516-465D-A6CF-58D5D5515FBB}" type="sibTrans" cxnId="{A5CF8CAF-13F7-48DE-92A5-78C58B6F8E2A}">
      <dgm:prSet/>
      <dgm:spPr/>
      <dgm:t>
        <a:bodyPr/>
        <a:lstStyle/>
        <a:p>
          <a:endParaRPr lang="en-US"/>
        </a:p>
      </dgm:t>
    </dgm:pt>
    <dgm:pt modelId="{1CFC18AA-FCC2-734A-80F6-DECCF55BA773}" type="pres">
      <dgm:prSet presAssocID="{90929CA6-B618-4443-AA1B-9E2A9FD6B045}" presName="linear" presStyleCnt="0">
        <dgm:presLayoutVars>
          <dgm:animLvl val="lvl"/>
          <dgm:resizeHandles val="exact"/>
        </dgm:presLayoutVars>
      </dgm:prSet>
      <dgm:spPr/>
    </dgm:pt>
    <dgm:pt modelId="{60D2A851-DF98-534C-A5EE-227CEA660C1B}" type="pres">
      <dgm:prSet presAssocID="{1659D4A6-1C24-4109-B9C9-B4C89764623E}" presName="parentText" presStyleLbl="node1" presStyleIdx="0" presStyleCnt="4">
        <dgm:presLayoutVars>
          <dgm:chMax val="0"/>
          <dgm:bulletEnabled val="1"/>
        </dgm:presLayoutVars>
      </dgm:prSet>
      <dgm:spPr/>
    </dgm:pt>
    <dgm:pt modelId="{2C91130B-7B2B-BC4C-8C7F-D1E0B3ECE423}" type="pres">
      <dgm:prSet presAssocID="{D620AEFF-1442-4173-B5FF-B8AB61CBD6F4}" presName="spacer" presStyleCnt="0"/>
      <dgm:spPr/>
    </dgm:pt>
    <dgm:pt modelId="{50FB289B-6FB5-DD45-9780-9F329D921965}" type="pres">
      <dgm:prSet presAssocID="{57D26AF2-9EED-4FE9-A523-8D21AA779461}" presName="parentText" presStyleLbl="node1" presStyleIdx="1" presStyleCnt="4">
        <dgm:presLayoutVars>
          <dgm:chMax val="0"/>
          <dgm:bulletEnabled val="1"/>
        </dgm:presLayoutVars>
      </dgm:prSet>
      <dgm:spPr/>
    </dgm:pt>
    <dgm:pt modelId="{FF1C2475-BBA7-1749-A5C8-76F63DA6FFBB}" type="pres">
      <dgm:prSet presAssocID="{8C2312DB-5EB2-454D-B2CA-B5CBB84AA17E}" presName="spacer" presStyleCnt="0"/>
      <dgm:spPr/>
    </dgm:pt>
    <dgm:pt modelId="{E12A2840-A1E9-604D-8BB6-F8992C4958B2}" type="pres">
      <dgm:prSet presAssocID="{39AA80B4-7976-4ECC-8D06-352BC5E4BB96}" presName="parentText" presStyleLbl="node1" presStyleIdx="2" presStyleCnt="4">
        <dgm:presLayoutVars>
          <dgm:chMax val="0"/>
          <dgm:bulletEnabled val="1"/>
        </dgm:presLayoutVars>
      </dgm:prSet>
      <dgm:spPr/>
    </dgm:pt>
    <dgm:pt modelId="{E2AC63BD-AB69-4342-95C5-9BFE2E0AE21B}" type="pres">
      <dgm:prSet presAssocID="{E941FE88-3EFE-42A2-89E4-A3A8BEC13CAD}" presName="spacer" presStyleCnt="0"/>
      <dgm:spPr/>
    </dgm:pt>
    <dgm:pt modelId="{A2003BB6-B52B-8A4B-9CCE-8005329D902D}" type="pres">
      <dgm:prSet presAssocID="{C34673A9-6BFE-41E1-ADCE-AD94263CFAA5}" presName="parentText" presStyleLbl="node1" presStyleIdx="3" presStyleCnt="4">
        <dgm:presLayoutVars>
          <dgm:chMax val="0"/>
          <dgm:bulletEnabled val="1"/>
        </dgm:presLayoutVars>
      </dgm:prSet>
      <dgm:spPr/>
    </dgm:pt>
  </dgm:ptLst>
  <dgm:cxnLst>
    <dgm:cxn modelId="{DFE7312F-D73F-473A-A8A2-5688921B0905}" srcId="{90929CA6-B618-4443-AA1B-9E2A9FD6B045}" destId="{1659D4A6-1C24-4109-B9C9-B4C89764623E}" srcOrd="0" destOrd="0" parTransId="{28C7530C-D073-4D53-A1A9-E92D19BE0DB9}" sibTransId="{D620AEFF-1442-4173-B5FF-B8AB61CBD6F4}"/>
    <dgm:cxn modelId="{A313F86B-A044-40A8-8BF7-4152ED21227A}" srcId="{90929CA6-B618-4443-AA1B-9E2A9FD6B045}" destId="{57D26AF2-9EED-4FE9-A523-8D21AA779461}" srcOrd="1" destOrd="0" parTransId="{E924C532-2E7D-4CA1-80D8-EECE5B652492}" sibTransId="{8C2312DB-5EB2-454D-B2CA-B5CBB84AA17E}"/>
    <dgm:cxn modelId="{073E7250-489E-B241-BC69-1F1F9362D164}" type="presOf" srcId="{C34673A9-6BFE-41E1-ADCE-AD94263CFAA5}" destId="{A2003BB6-B52B-8A4B-9CCE-8005329D902D}" srcOrd="0" destOrd="0" presId="urn:microsoft.com/office/officeart/2005/8/layout/vList2"/>
    <dgm:cxn modelId="{B7192079-858C-0B49-AAB0-85543CDCC8AE}" type="presOf" srcId="{90929CA6-B618-4443-AA1B-9E2A9FD6B045}" destId="{1CFC18AA-FCC2-734A-80F6-DECCF55BA773}" srcOrd="0" destOrd="0" presId="urn:microsoft.com/office/officeart/2005/8/layout/vList2"/>
    <dgm:cxn modelId="{4E700E90-14C5-8442-BEF7-13CE64D09D12}" type="presOf" srcId="{39AA80B4-7976-4ECC-8D06-352BC5E4BB96}" destId="{E12A2840-A1E9-604D-8BB6-F8992C4958B2}" srcOrd="0" destOrd="0" presId="urn:microsoft.com/office/officeart/2005/8/layout/vList2"/>
    <dgm:cxn modelId="{A5CF8CAF-13F7-48DE-92A5-78C58B6F8E2A}" srcId="{90929CA6-B618-4443-AA1B-9E2A9FD6B045}" destId="{C34673A9-6BFE-41E1-ADCE-AD94263CFAA5}" srcOrd="3" destOrd="0" parTransId="{E7593CC5-5922-4E4C-AA11-F3690407B4D4}" sibTransId="{D915337F-B516-465D-A6CF-58D5D5515FBB}"/>
    <dgm:cxn modelId="{20D194C1-F6F6-4840-8EBF-D9DE1114A262}" type="presOf" srcId="{1659D4A6-1C24-4109-B9C9-B4C89764623E}" destId="{60D2A851-DF98-534C-A5EE-227CEA660C1B}" srcOrd="0" destOrd="0" presId="urn:microsoft.com/office/officeart/2005/8/layout/vList2"/>
    <dgm:cxn modelId="{1CA9D3C1-0662-4BAE-BD45-8747C80D9C40}" srcId="{90929CA6-B618-4443-AA1B-9E2A9FD6B045}" destId="{39AA80B4-7976-4ECC-8D06-352BC5E4BB96}" srcOrd="2" destOrd="0" parTransId="{360E9694-0ACC-405D-9B81-F7D6033A41AB}" sibTransId="{E941FE88-3EFE-42A2-89E4-A3A8BEC13CAD}"/>
    <dgm:cxn modelId="{C550CCDF-FA21-D64F-A3A1-660986DBDD02}" type="presOf" srcId="{57D26AF2-9EED-4FE9-A523-8D21AA779461}" destId="{50FB289B-6FB5-DD45-9780-9F329D921965}" srcOrd="0" destOrd="0" presId="urn:microsoft.com/office/officeart/2005/8/layout/vList2"/>
    <dgm:cxn modelId="{8F9210F6-F336-054A-9ED3-19C0A17643BE}" type="presParOf" srcId="{1CFC18AA-FCC2-734A-80F6-DECCF55BA773}" destId="{60D2A851-DF98-534C-A5EE-227CEA660C1B}" srcOrd="0" destOrd="0" presId="urn:microsoft.com/office/officeart/2005/8/layout/vList2"/>
    <dgm:cxn modelId="{25BF711D-A988-0B4F-8ECC-C6E8FB4315BC}" type="presParOf" srcId="{1CFC18AA-FCC2-734A-80F6-DECCF55BA773}" destId="{2C91130B-7B2B-BC4C-8C7F-D1E0B3ECE423}" srcOrd="1" destOrd="0" presId="urn:microsoft.com/office/officeart/2005/8/layout/vList2"/>
    <dgm:cxn modelId="{1CBEAB63-C564-D140-91AC-B55AC4B6AC63}" type="presParOf" srcId="{1CFC18AA-FCC2-734A-80F6-DECCF55BA773}" destId="{50FB289B-6FB5-DD45-9780-9F329D921965}" srcOrd="2" destOrd="0" presId="urn:microsoft.com/office/officeart/2005/8/layout/vList2"/>
    <dgm:cxn modelId="{DF839C57-E723-1F49-B56D-0337067BAAA7}" type="presParOf" srcId="{1CFC18AA-FCC2-734A-80F6-DECCF55BA773}" destId="{FF1C2475-BBA7-1749-A5C8-76F63DA6FFBB}" srcOrd="3" destOrd="0" presId="urn:microsoft.com/office/officeart/2005/8/layout/vList2"/>
    <dgm:cxn modelId="{DF71F8F3-A99D-A446-8BDA-2040BE69E61D}" type="presParOf" srcId="{1CFC18AA-FCC2-734A-80F6-DECCF55BA773}" destId="{E12A2840-A1E9-604D-8BB6-F8992C4958B2}" srcOrd="4" destOrd="0" presId="urn:microsoft.com/office/officeart/2005/8/layout/vList2"/>
    <dgm:cxn modelId="{6CDEE9EE-B6A3-9747-984D-573107C43FE3}" type="presParOf" srcId="{1CFC18AA-FCC2-734A-80F6-DECCF55BA773}" destId="{E2AC63BD-AB69-4342-95C5-9BFE2E0AE21B}" srcOrd="5" destOrd="0" presId="urn:microsoft.com/office/officeart/2005/8/layout/vList2"/>
    <dgm:cxn modelId="{97B446C5-76EA-8A4F-972F-12CC08460074}" type="presParOf" srcId="{1CFC18AA-FCC2-734A-80F6-DECCF55BA773}" destId="{A2003BB6-B52B-8A4B-9CCE-8005329D902D}"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1D7743-5A4E-42EE-A937-ECBB7575617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6A0D1F4-5F9F-4A20-BFB0-6792A1F1012D}">
      <dgm:prSet/>
      <dgm:spPr/>
      <dgm:t>
        <a:bodyPr/>
        <a:lstStyle/>
        <a:p>
          <a:r>
            <a:rPr lang="en-GB" b="1"/>
            <a:t>Possible case of COVID-19 in the care home: </a:t>
          </a:r>
          <a:r>
            <a:rPr lang="en-GB"/>
            <a:t>Any resident (or staff) with symptoms of COVID-19 (high temperature or new continuous cough), or new onset of influenza like illness or worsening shortness of breath. </a:t>
          </a:r>
          <a:endParaRPr lang="en-US"/>
        </a:p>
      </dgm:t>
    </dgm:pt>
    <dgm:pt modelId="{3E179B40-8188-43D4-AC3F-E5EBEA16FBA5}" type="parTrans" cxnId="{CCE28884-9A0C-49C6-B591-28501EB02457}">
      <dgm:prSet/>
      <dgm:spPr/>
      <dgm:t>
        <a:bodyPr/>
        <a:lstStyle/>
        <a:p>
          <a:endParaRPr lang="en-US"/>
        </a:p>
      </dgm:t>
    </dgm:pt>
    <dgm:pt modelId="{14DEF030-8B26-4B6B-8184-5682B3280ECF}" type="sibTrans" cxnId="{CCE28884-9A0C-49C6-B591-28501EB02457}">
      <dgm:prSet/>
      <dgm:spPr/>
      <dgm:t>
        <a:bodyPr/>
        <a:lstStyle/>
        <a:p>
          <a:endParaRPr lang="en-US"/>
        </a:p>
      </dgm:t>
    </dgm:pt>
    <dgm:pt modelId="{2194A8D3-0EEC-4E43-AD6A-AFB3100EC269}">
      <dgm:prSet/>
      <dgm:spPr/>
      <dgm:t>
        <a:bodyPr/>
        <a:lstStyle/>
        <a:p>
          <a:r>
            <a:rPr lang="en-GB" b="1"/>
            <a:t>Confirmed case of COVID-19: </a:t>
          </a:r>
          <a:r>
            <a:rPr lang="en-GB"/>
            <a:t>Any resident (or staff) with laboratory confirmed diagnosis of COVID-19. </a:t>
          </a:r>
          <a:endParaRPr lang="en-US"/>
        </a:p>
      </dgm:t>
    </dgm:pt>
    <dgm:pt modelId="{6F305CB6-08D4-41CF-8132-E72BA97AD5ED}" type="parTrans" cxnId="{0094D8F0-38C0-43C8-A84B-5E3B2861E7D5}">
      <dgm:prSet/>
      <dgm:spPr/>
      <dgm:t>
        <a:bodyPr/>
        <a:lstStyle/>
        <a:p>
          <a:endParaRPr lang="en-US"/>
        </a:p>
      </dgm:t>
    </dgm:pt>
    <dgm:pt modelId="{34AA47A4-1689-4D30-ADB3-82A4FC2D4EC4}" type="sibTrans" cxnId="{0094D8F0-38C0-43C8-A84B-5E3B2861E7D5}">
      <dgm:prSet/>
      <dgm:spPr/>
      <dgm:t>
        <a:bodyPr/>
        <a:lstStyle/>
        <a:p>
          <a:endParaRPr lang="en-US"/>
        </a:p>
      </dgm:t>
    </dgm:pt>
    <dgm:pt modelId="{3C7ADE31-FC11-469A-8137-3BE0E85B1608}">
      <dgm:prSet/>
      <dgm:spPr/>
      <dgm:t>
        <a:bodyPr/>
        <a:lstStyle/>
        <a:p>
          <a:r>
            <a:rPr lang="en-GB" b="1"/>
            <a:t>Infectious case: </a:t>
          </a:r>
          <a:r>
            <a:rPr lang="en-GB"/>
            <a:t>Anyone with the above symptoms is an infectious case for a period of 7 days from the onset of symptoms. </a:t>
          </a:r>
          <a:endParaRPr lang="en-US"/>
        </a:p>
      </dgm:t>
    </dgm:pt>
    <dgm:pt modelId="{E6195FDD-87B5-4E9A-9D4B-B1407BC89226}" type="parTrans" cxnId="{5FDAF350-4DB9-4B88-ABB1-EFCCF3A95178}">
      <dgm:prSet/>
      <dgm:spPr/>
      <dgm:t>
        <a:bodyPr/>
        <a:lstStyle/>
        <a:p>
          <a:endParaRPr lang="en-US"/>
        </a:p>
      </dgm:t>
    </dgm:pt>
    <dgm:pt modelId="{42D7B7BF-84EC-44B6-ADEA-857EA0E93BAD}" type="sibTrans" cxnId="{5FDAF350-4DB9-4B88-ABB1-EFCCF3A95178}">
      <dgm:prSet/>
      <dgm:spPr/>
      <dgm:t>
        <a:bodyPr/>
        <a:lstStyle/>
        <a:p>
          <a:endParaRPr lang="en-US"/>
        </a:p>
      </dgm:t>
    </dgm:pt>
    <dgm:pt modelId="{28C3CE84-A30A-4222-86DC-E8D11EA73052}">
      <dgm:prSet/>
      <dgm:spPr/>
      <dgm:t>
        <a:bodyPr/>
        <a:lstStyle/>
        <a:p>
          <a:r>
            <a:rPr lang="en-GB" b="1"/>
            <a:t>Resident contacts: Resident contacts are defined as residents that: </a:t>
          </a:r>
          <a:endParaRPr lang="en-US"/>
        </a:p>
      </dgm:t>
    </dgm:pt>
    <dgm:pt modelId="{7DFCFB4E-636F-4B54-90E8-43CD1D966672}" type="parTrans" cxnId="{04A20AD6-4DC1-4AC1-BA29-346E87955A28}">
      <dgm:prSet/>
      <dgm:spPr/>
      <dgm:t>
        <a:bodyPr/>
        <a:lstStyle/>
        <a:p>
          <a:endParaRPr lang="en-US"/>
        </a:p>
      </dgm:t>
    </dgm:pt>
    <dgm:pt modelId="{6954CF08-8900-47E4-B1E9-256A1587CA28}" type="sibTrans" cxnId="{04A20AD6-4DC1-4AC1-BA29-346E87955A28}">
      <dgm:prSet/>
      <dgm:spPr/>
      <dgm:t>
        <a:bodyPr/>
        <a:lstStyle/>
        <a:p>
          <a:endParaRPr lang="en-US"/>
        </a:p>
      </dgm:t>
    </dgm:pt>
    <dgm:pt modelId="{0E133BE2-F3E6-4B78-9C0C-D0D7A760881D}">
      <dgm:prSet/>
      <dgm:spPr/>
      <dgm:t>
        <a:bodyPr/>
        <a:lstStyle/>
        <a:p>
          <a:r>
            <a:rPr lang="en-GB" dirty="0"/>
            <a:t>Live in the same unit / floor as the infectious case (e.g. share the same communal areas). </a:t>
          </a:r>
          <a:endParaRPr lang="en-US" dirty="0"/>
        </a:p>
      </dgm:t>
    </dgm:pt>
    <dgm:pt modelId="{2AD2A615-CC42-4546-B854-65BA0E97A176}" type="parTrans" cxnId="{F3B8BEEF-BB0B-408B-BE2B-74BC8373DAA9}">
      <dgm:prSet/>
      <dgm:spPr/>
      <dgm:t>
        <a:bodyPr/>
        <a:lstStyle/>
        <a:p>
          <a:endParaRPr lang="en-US"/>
        </a:p>
      </dgm:t>
    </dgm:pt>
    <dgm:pt modelId="{681249AA-6A29-44A5-9925-629DEC423EC1}" type="sibTrans" cxnId="{F3B8BEEF-BB0B-408B-BE2B-74BC8373DAA9}">
      <dgm:prSet/>
      <dgm:spPr/>
      <dgm:t>
        <a:bodyPr/>
        <a:lstStyle/>
        <a:p>
          <a:endParaRPr lang="en-US"/>
        </a:p>
      </dgm:t>
    </dgm:pt>
    <dgm:pt modelId="{15AFD14E-9FA7-4991-9B75-749C53DC3F87}">
      <dgm:prSet/>
      <dgm:spPr/>
      <dgm:t>
        <a:bodyPr/>
        <a:lstStyle/>
        <a:p>
          <a:r>
            <a:rPr lang="en-GB" b="1"/>
            <a:t>or </a:t>
          </a:r>
          <a:endParaRPr lang="en-US"/>
        </a:p>
      </dgm:t>
    </dgm:pt>
    <dgm:pt modelId="{D12043C7-095D-4298-9166-3BBE26C6193B}" type="parTrans" cxnId="{F1AA6A62-F33B-495A-9199-354086FE3CAE}">
      <dgm:prSet/>
      <dgm:spPr/>
      <dgm:t>
        <a:bodyPr/>
        <a:lstStyle/>
        <a:p>
          <a:endParaRPr lang="en-US"/>
        </a:p>
      </dgm:t>
    </dgm:pt>
    <dgm:pt modelId="{F2EB7050-2A10-41ED-A25E-2C66F0567DA2}" type="sibTrans" cxnId="{F1AA6A62-F33B-495A-9199-354086FE3CAE}">
      <dgm:prSet/>
      <dgm:spPr/>
      <dgm:t>
        <a:bodyPr/>
        <a:lstStyle/>
        <a:p>
          <a:endParaRPr lang="en-US"/>
        </a:p>
      </dgm:t>
    </dgm:pt>
    <dgm:pt modelId="{4AAC65E5-4118-4AA6-9222-272D398F2A69}">
      <dgm:prSet/>
      <dgm:spPr/>
      <dgm:t>
        <a:bodyPr/>
        <a:lstStyle/>
        <a:p>
          <a:r>
            <a:rPr lang="en-GB"/>
            <a:t>Have spent more than 15 minutes within 2 metres of an infectious case. </a:t>
          </a:r>
          <a:endParaRPr lang="en-US"/>
        </a:p>
      </dgm:t>
    </dgm:pt>
    <dgm:pt modelId="{B6F28BEC-66BF-4A2D-80D6-BFAABBBA6B4D}" type="parTrans" cxnId="{A12194C6-D307-4BF4-BE6D-8A6BD0F88056}">
      <dgm:prSet/>
      <dgm:spPr/>
      <dgm:t>
        <a:bodyPr/>
        <a:lstStyle/>
        <a:p>
          <a:endParaRPr lang="en-US"/>
        </a:p>
      </dgm:t>
    </dgm:pt>
    <dgm:pt modelId="{53796796-485D-48A0-9CE6-C94022BFCED5}" type="sibTrans" cxnId="{A12194C6-D307-4BF4-BE6D-8A6BD0F88056}">
      <dgm:prSet/>
      <dgm:spPr/>
      <dgm:t>
        <a:bodyPr/>
        <a:lstStyle/>
        <a:p>
          <a:endParaRPr lang="en-US"/>
        </a:p>
      </dgm:t>
    </dgm:pt>
    <dgm:pt modelId="{754BC6C5-1DED-45A1-956D-3B7A508EAAA5}">
      <dgm:prSet/>
      <dgm:spPr/>
      <dgm:t>
        <a:bodyPr/>
        <a:lstStyle/>
        <a:p>
          <a:r>
            <a:rPr lang="en-GB" b="1"/>
            <a:t>Staff contacts: </a:t>
          </a:r>
          <a:r>
            <a:rPr lang="en-GB"/>
            <a:t>Staff contacts are care home staff that have provided care within 2 metres to a possible or confirmed case of COVID-19 for more than 15 minutes. </a:t>
          </a:r>
          <a:endParaRPr lang="en-US"/>
        </a:p>
      </dgm:t>
    </dgm:pt>
    <dgm:pt modelId="{BECE4103-9A7B-4990-A9A7-2830E6E52488}" type="parTrans" cxnId="{EAF7E655-06E0-4331-ACF9-713D92055D68}">
      <dgm:prSet/>
      <dgm:spPr/>
      <dgm:t>
        <a:bodyPr/>
        <a:lstStyle/>
        <a:p>
          <a:endParaRPr lang="en-US"/>
        </a:p>
      </dgm:t>
    </dgm:pt>
    <dgm:pt modelId="{38837D6F-B722-4DF7-A094-A5CC2B51B118}" type="sibTrans" cxnId="{EAF7E655-06E0-4331-ACF9-713D92055D68}">
      <dgm:prSet/>
      <dgm:spPr/>
      <dgm:t>
        <a:bodyPr/>
        <a:lstStyle/>
        <a:p>
          <a:endParaRPr lang="en-US"/>
        </a:p>
      </dgm:t>
    </dgm:pt>
    <dgm:pt modelId="{2DC2B3DF-E7A1-4ED6-80C5-78DFADE3F6DA}">
      <dgm:prSet/>
      <dgm:spPr/>
      <dgm:t>
        <a:bodyPr/>
        <a:lstStyle/>
        <a:p>
          <a:r>
            <a:rPr lang="en-GB" b="1"/>
            <a:t>Outbreak: </a:t>
          </a:r>
          <a:r>
            <a:rPr lang="en-GB"/>
            <a:t>Two or more cases which meet the case definition of possible or confirmed case as above, within a 14-day period among either residents or staff in the care home. </a:t>
          </a:r>
          <a:endParaRPr lang="en-US"/>
        </a:p>
      </dgm:t>
    </dgm:pt>
    <dgm:pt modelId="{61C4F79A-7EA4-4815-A139-AE036A78E463}" type="parTrans" cxnId="{9A98A4D7-33CF-4918-9801-92EE7DD33660}">
      <dgm:prSet/>
      <dgm:spPr/>
      <dgm:t>
        <a:bodyPr/>
        <a:lstStyle/>
        <a:p>
          <a:endParaRPr lang="en-US"/>
        </a:p>
      </dgm:t>
    </dgm:pt>
    <dgm:pt modelId="{4FC1D53C-11F3-4DA0-A0F9-315DC453CD90}" type="sibTrans" cxnId="{9A98A4D7-33CF-4918-9801-92EE7DD33660}">
      <dgm:prSet/>
      <dgm:spPr/>
      <dgm:t>
        <a:bodyPr/>
        <a:lstStyle/>
        <a:p>
          <a:endParaRPr lang="en-US"/>
        </a:p>
      </dgm:t>
    </dgm:pt>
    <dgm:pt modelId="{90C25BBD-6EAB-1F42-B075-B3C39B0D0522}" type="pres">
      <dgm:prSet presAssocID="{8C1D7743-5A4E-42EE-A937-ECBB7575617C}" presName="linear" presStyleCnt="0">
        <dgm:presLayoutVars>
          <dgm:animLvl val="lvl"/>
          <dgm:resizeHandles val="exact"/>
        </dgm:presLayoutVars>
      </dgm:prSet>
      <dgm:spPr/>
    </dgm:pt>
    <dgm:pt modelId="{E180DE97-2638-8A40-8F81-955C6E2D5E28}" type="pres">
      <dgm:prSet presAssocID="{E6A0D1F4-5F9F-4A20-BFB0-6792A1F1012D}" presName="parentText" presStyleLbl="node1" presStyleIdx="0" presStyleCnt="6">
        <dgm:presLayoutVars>
          <dgm:chMax val="0"/>
          <dgm:bulletEnabled val="1"/>
        </dgm:presLayoutVars>
      </dgm:prSet>
      <dgm:spPr/>
    </dgm:pt>
    <dgm:pt modelId="{E177F25D-A518-6945-B85C-A2B1FA96A4A2}" type="pres">
      <dgm:prSet presAssocID="{14DEF030-8B26-4B6B-8184-5682B3280ECF}" presName="spacer" presStyleCnt="0"/>
      <dgm:spPr/>
    </dgm:pt>
    <dgm:pt modelId="{BAC8C6A3-2FB1-A14D-B8D7-91F722C6B3DA}" type="pres">
      <dgm:prSet presAssocID="{2194A8D3-0EEC-4E43-AD6A-AFB3100EC269}" presName="parentText" presStyleLbl="node1" presStyleIdx="1" presStyleCnt="6">
        <dgm:presLayoutVars>
          <dgm:chMax val="0"/>
          <dgm:bulletEnabled val="1"/>
        </dgm:presLayoutVars>
      </dgm:prSet>
      <dgm:spPr/>
    </dgm:pt>
    <dgm:pt modelId="{02B1928B-3BD8-C344-8CFB-C44BDBFD1B4F}" type="pres">
      <dgm:prSet presAssocID="{34AA47A4-1689-4D30-ADB3-82A4FC2D4EC4}" presName="spacer" presStyleCnt="0"/>
      <dgm:spPr/>
    </dgm:pt>
    <dgm:pt modelId="{BF4CD481-E313-F34E-8D97-6C6C55056E37}" type="pres">
      <dgm:prSet presAssocID="{3C7ADE31-FC11-469A-8137-3BE0E85B1608}" presName="parentText" presStyleLbl="node1" presStyleIdx="2" presStyleCnt="6">
        <dgm:presLayoutVars>
          <dgm:chMax val="0"/>
          <dgm:bulletEnabled val="1"/>
        </dgm:presLayoutVars>
      </dgm:prSet>
      <dgm:spPr/>
    </dgm:pt>
    <dgm:pt modelId="{D1426912-480B-3E44-9EA5-D48198632459}" type="pres">
      <dgm:prSet presAssocID="{42D7B7BF-84EC-44B6-ADEA-857EA0E93BAD}" presName="spacer" presStyleCnt="0"/>
      <dgm:spPr/>
    </dgm:pt>
    <dgm:pt modelId="{D0A28835-EBE5-C348-A5CD-83B892DD63AF}" type="pres">
      <dgm:prSet presAssocID="{28C3CE84-A30A-4222-86DC-E8D11EA73052}" presName="parentText" presStyleLbl="node1" presStyleIdx="3" presStyleCnt="6">
        <dgm:presLayoutVars>
          <dgm:chMax val="0"/>
          <dgm:bulletEnabled val="1"/>
        </dgm:presLayoutVars>
      </dgm:prSet>
      <dgm:spPr/>
    </dgm:pt>
    <dgm:pt modelId="{6D7CC7AD-B7C2-C947-8950-9F43B57ABEB7}" type="pres">
      <dgm:prSet presAssocID="{28C3CE84-A30A-4222-86DC-E8D11EA73052}" presName="childText" presStyleLbl="revTx" presStyleIdx="0" presStyleCnt="1">
        <dgm:presLayoutVars>
          <dgm:bulletEnabled val="1"/>
        </dgm:presLayoutVars>
      </dgm:prSet>
      <dgm:spPr/>
    </dgm:pt>
    <dgm:pt modelId="{E7A8A746-2E17-7341-AE86-6584E009978E}" type="pres">
      <dgm:prSet presAssocID="{754BC6C5-1DED-45A1-956D-3B7A508EAAA5}" presName="parentText" presStyleLbl="node1" presStyleIdx="4" presStyleCnt="6">
        <dgm:presLayoutVars>
          <dgm:chMax val="0"/>
          <dgm:bulletEnabled val="1"/>
        </dgm:presLayoutVars>
      </dgm:prSet>
      <dgm:spPr/>
    </dgm:pt>
    <dgm:pt modelId="{6175A32B-F857-8B44-BFF3-BB4F2CCC4DD4}" type="pres">
      <dgm:prSet presAssocID="{38837D6F-B722-4DF7-A094-A5CC2B51B118}" presName="spacer" presStyleCnt="0"/>
      <dgm:spPr/>
    </dgm:pt>
    <dgm:pt modelId="{C8E53778-662B-594C-A82E-BF05D2752066}" type="pres">
      <dgm:prSet presAssocID="{2DC2B3DF-E7A1-4ED6-80C5-78DFADE3F6DA}" presName="parentText" presStyleLbl="node1" presStyleIdx="5" presStyleCnt="6">
        <dgm:presLayoutVars>
          <dgm:chMax val="0"/>
          <dgm:bulletEnabled val="1"/>
        </dgm:presLayoutVars>
      </dgm:prSet>
      <dgm:spPr/>
    </dgm:pt>
  </dgm:ptLst>
  <dgm:cxnLst>
    <dgm:cxn modelId="{F375770F-54B7-C743-B9AA-CD939673B82B}" type="presOf" srcId="{E6A0D1F4-5F9F-4A20-BFB0-6792A1F1012D}" destId="{E180DE97-2638-8A40-8F81-955C6E2D5E28}" srcOrd="0" destOrd="0" presId="urn:microsoft.com/office/officeart/2005/8/layout/vList2"/>
    <dgm:cxn modelId="{F1AA6A62-F33B-495A-9199-354086FE3CAE}" srcId="{28C3CE84-A30A-4222-86DC-E8D11EA73052}" destId="{15AFD14E-9FA7-4991-9B75-749C53DC3F87}" srcOrd="1" destOrd="0" parTransId="{D12043C7-095D-4298-9166-3BBE26C6193B}" sibTransId="{F2EB7050-2A10-41ED-A25E-2C66F0567DA2}"/>
    <dgm:cxn modelId="{5FDAF350-4DB9-4B88-ABB1-EFCCF3A95178}" srcId="{8C1D7743-5A4E-42EE-A937-ECBB7575617C}" destId="{3C7ADE31-FC11-469A-8137-3BE0E85B1608}" srcOrd="2" destOrd="0" parTransId="{E6195FDD-87B5-4E9A-9D4B-B1407BC89226}" sibTransId="{42D7B7BF-84EC-44B6-ADEA-857EA0E93BAD}"/>
    <dgm:cxn modelId="{36BB8653-7F03-BD4A-92D1-BE12EE4C3656}" type="presOf" srcId="{754BC6C5-1DED-45A1-956D-3B7A508EAAA5}" destId="{E7A8A746-2E17-7341-AE86-6584E009978E}" srcOrd="0" destOrd="0" presId="urn:microsoft.com/office/officeart/2005/8/layout/vList2"/>
    <dgm:cxn modelId="{EAF7E655-06E0-4331-ACF9-713D92055D68}" srcId="{8C1D7743-5A4E-42EE-A937-ECBB7575617C}" destId="{754BC6C5-1DED-45A1-956D-3B7A508EAAA5}" srcOrd="4" destOrd="0" parTransId="{BECE4103-9A7B-4990-A9A7-2830E6E52488}" sibTransId="{38837D6F-B722-4DF7-A094-A5CC2B51B118}"/>
    <dgm:cxn modelId="{82972F80-55D4-0549-BFC1-467D67CF10BB}" type="presOf" srcId="{0E133BE2-F3E6-4B78-9C0C-D0D7A760881D}" destId="{6D7CC7AD-B7C2-C947-8950-9F43B57ABEB7}" srcOrd="0" destOrd="0" presId="urn:microsoft.com/office/officeart/2005/8/layout/vList2"/>
    <dgm:cxn modelId="{CCE28884-9A0C-49C6-B591-28501EB02457}" srcId="{8C1D7743-5A4E-42EE-A937-ECBB7575617C}" destId="{E6A0D1F4-5F9F-4A20-BFB0-6792A1F1012D}" srcOrd="0" destOrd="0" parTransId="{3E179B40-8188-43D4-AC3F-E5EBEA16FBA5}" sibTransId="{14DEF030-8B26-4B6B-8184-5682B3280ECF}"/>
    <dgm:cxn modelId="{E8E5AF86-4DCD-4D4F-81C6-6D2749637D41}" type="presOf" srcId="{4AAC65E5-4118-4AA6-9222-272D398F2A69}" destId="{6D7CC7AD-B7C2-C947-8950-9F43B57ABEB7}" srcOrd="0" destOrd="2" presId="urn:microsoft.com/office/officeart/2005/8/layout/vList2"/>
    <dgm:cxn modelId="{75EBA691-2779-0F4C-8E28-0E155E2E78EC}" type="presOf" srcId="{8C1D7743-5A4E-42EE-A937-ECBB7575617C}" destId="{90C25BBD-6EAB-1F42-B075-B3C39B0D0522}" srcOrd="0" destOrd="0" presId="urn:microsoft.com/office/officeart/2005/8/layout/vList2"/>
    <dgm:cxn modelId="{93A1B59B-E97F-6A4B-B50D-4752D5A9AF82}" type="presOf" srcId="{15AFD14E-9FA7-4991-9B75-749C53DC3F87}" destId="{6D7CC7AD-B7C2-C947-8950-9F43B57ABEB7}" srcOrd="0" destOrd="1" presId="urn:microsoft.com/office/officeart/2005/8/layout/vList2"/>
    <dgm:cxn modelId="{86FB4BA3-1A2B-6F43-AF62-6BE2E29F12A3}" type="presOf" srcId="{28C3CE84-A30A-4222-86DC-E8D11EA73052}" destId="{D0A28835-EBE5-C348-A5CD-83B892DD63AF}" srcOrd="0" destOrd="0" presId="urn:microsoft.com/office/officeart/2005/8/layout/vList2"/>
    <dgm:cxn modelId="{B643A2B1-88F4-194B-B73D-3F7ADFCAEA78}" type="presOf" srcId="{2194A8D3-0EEC-4E43-AD6A-AFB3100EC269}" destId="{BAC8C6A3-2FB1-A14D-B8D7-91F722C6B3DA}" srcOrd="0" destOrd="0" presId="urn:microsoft.com/office/officeart/2005/8/layout/vList2"/>
    <dgm:cxn modelId="{A12194C6-D307-4BF4-BE6D-8A6BD0F88056}" srcId="{28C3CE84-A30A-4222-86DC-E8D11EA73052}" destId="{4AAC65E5-4118-4AA6-9222-272D398F2A69}" srcOrd="2" destOrd="0" parTransId="{B6F28BEC-66BF-4A2D-80D6-BFAABBBA6B4D}" sibTransId="{53796796-485D-48A0-9CE6-C94022BFCED5}"/>
    <dgm:cxn modelId="{FD1123CA-C69A-B646-8FF4-C1BA55FF0E9D}" type="presOf" srcId="{3C7ADE31-FC11-469A-8137-3BE0E85B1608}" destId="{BF4CD481-E313-F34E-8D97-6C6C55056E37}" srcOrd="0" destOrd="0" presId="urn:microsoft.com/office/officeart/2005/8/layout/vList2"/>
    <dgm:cxn modelId="{04A20AD6-4DC1-4AC1-BA29-346E87955A28}" srcId="{8C1D7743-5A4E-42EE-A937-ECBB7575617C}" destId="{28C3CE84-A30A-4222-86DC-E8D11EA73052}" srcOrd="3" destOrd="0" parTransId="{7DFCFB4E-636F-4B54-90E8-43CD1D966672}" sibTransId="{6954CF08-8900-47E4-B1E9-256A1587CA28}"/>
    <dgm:cxn modelId="{9A98A4D7-33CF-4918-9801-92EE7DD33660}" srcId="{8C1D7743-5A4E-42EE-A937-ECBB7575617C}" destId="{2DC2B3DF-E7A1-4ED6-80C5-78DFADE3F6DA}" srcOrd="5" destOrd="0" parTransId="{61C4F79A-7EA4-4815-A139-AE036A78E463}" sibTransId="{4FC1D53C-11F3-4DA0-A0F9-315DC453CD90}"/>
    <dgm:cxn modelId="{342875ED-BA60-5644-90A0-A248496663E3}" type="presOf" srcId="{2DC2B3DF-E7A1-4ED6-80C5-78DFADE3F6DA}" destId="{C8E53778-662B-594C-A82E-BF05D2752066}" srcOrd="0" destOrd="0" presId="urn:microsoft.com/office/officeart/2005/8/layout/vList2"/>
    <dgm:cxn modelId="{F3B8BEEF-BB0B-408B-BE2B-74BC8373DAA9}" srcId="{28C3CE84-A30A-4222-86DC-E8D11EA73052}" destId="{0E133BE2-F3E6-4B78-9C0C-D0D7A760881D}" srcOrd="0" destOrd="0" parTransId="{2AD2A615-CC42-4546-B854-65BA0E97A176}" sibTransId="{681249AA-6A29-44A5-9925-629DEC423EC1}"/>
    <dgm:cxn modelId="{0094D8F0-38C0-43C8-A84B-5E3B2861E7D5}" srcId="{8C1D7743-5A4E-42EE-A937-ECBB7575617C}" destId="{2194A8D3-0EEC-4E43-AD6A-AFB3100EC269}" srcOrd="1" destOrd="0" parTransId="{6F305CB6-08D4-41CF-8132-E72BA97AD5ED}" sibTransId="{34AA47A4-1689-4D30-ADB3-82A4FC2D4EC4}"/>
    <dgm:cxn modelId="{A9C841ED-4F7A-A141-922F-4A5478BA27F3}" type="presParOf" srcId="{90C25BBD-6EAB-1F42-B075-B3C39B0D0522}" destId="{E180DE97-2638-8A40-8F81-955C6E2D5E28}" srcOrd="0" destOrd="0" presId="urn:microsoft.com/office/officeart/2005/8/layout/vList2"/>
    <dgm:cxn modelId="{FC3913A7-8ED7-774C-AB21-8831A6159232}" type="presParOf" srcId="{90C25BBD-6EAB-1F42-B075-B3C39B0D0522}" destId="{E177F25D-A518-6945-B85C-A2B1FA96A4A2}" srcOrd="1" destOrd="0" presId="urn:microsoft.com/office/officeart/2005/8/layout/vList2"/>
    <dgm:cxn modelId="{38071500-5E5B-194B-8405-7F9B681486B0}" type="presParOf" srcId="{90C25BBD-6EAB-1F42-B075-B3C39B0D0522}" destId="{BAC8C6A3-2FB1-A14D-B8D7-91F722C6B3DA}" srcOrd="2" destOrd="0" presId="urn:microsoft.com/office/officeart/2005/8/layout/vList2"/>
    <dgm:cxn modelId="{4B99D74F-1566-3D40-86AE-7E2F19B4C7EC}" type="presParOf" srcId="{90C25BBD-6EAB-1F42-B075-B3C39B0D0522}" destId="{02B1928B-3BD8-C344-8CFB-C44BDBFD1B4F}" srcOrd="3" destOrd="0" presId="urn:microsoft.com/office/officeart/2005/8/layout/vList2"/>
    <dgm:cxn modelId="{754756BA-3653-054E-A836-84D55C493F62}" type="presParOf" srcId="{90C25BBD-6EAB-1F42-B075-B3C39B0D0522}" destId="{BF4CD481-E313-F34E-8D97-6C6C55056E37}" srcOrd="4" destOrd="0" presId="urn:microsoft.com/office/officeart/2005/8/layout/vList2"/>
    <dgm:cxn modelId="{9DE53E39-FB83-234E-917F-BDFBDD7D1F7B}" type="presParOf" srcId="{90C25BBD-6EAB-1F42-B075-B3C39B0D0522}" destId="{D1426912-480B-3E44-9EA5-D48198632459}" srcOrd="5" destOrd="0" presId="urn:microsoft.com/office/officeart/2005/8/layout/vList2"/>
    <dgm:cxn modelId="{E2031EEC-9A05-354E-A2DE-550C8EABC5F7}" type="presParOf" srcId="{90C25BBD-6EAB-1F42-B075-B3C39B0D0522}" destId="{D0A28835-EBE5-C348-A5CD-83B892DD63AF}" srcOrd="6" destOrd="0" presId="urn:microsoft.com/office/officeart/2005/8/layout/vList2"/>
    <dgm:cxn modelId="{AEEA9C46-19AE-374D-B666-0DFAFAD47F94}" type="presParOf" srcId="{90C25BBD-6EAB-1F42-B075-B3C39B0D0522}" destId="{6D7CC7AD-B7C2-C947-8950-9F43B57ABEB7}" srcOrd="7" destOrd="0" presId="urn:microsoft.com/office/officeart/2005/8/layout/vList2"/>
    <dgm:cxn modelId="{593E0E62-0CC5-8D46-9B57-31DD9737FF09}" type="presParOf" srcId="{90C25BBD-6EAB-1F42-B075-B3C39B0D0522}" destId="{E7A8A746-2E17-7341-AE86-6584E009978E}" srcOrd="8" destOrd="0" presId="urn:microsoft.com/office/officeart/2005/8/layout/vList2"/>
    <dgm:cxn modelId="{50D73CD0-0BBF-7947-9E96-A8BBC61C6318}" type="presParOf" srcId="{90C25BBD-6EAB-1F42-B075-B3C39B0D0522}" destId="{6175A32B-F857-8B44-BFF3-BB4F2CCC4DD4}" srcOrd="9" destOrd="0" presId="urn:microsoft.com/office/officeart/2005/8/layout/vList2"/>
    <dgm:cxn modelId="{0EFA490B-8280-0D4E-8D92-1668B761F4F2}" type="presParOf" srcId="{90C25BBD-6EAB-1F42-B075-B3C39B0D0522}" destId="{C8E53778-662B-594C-A82E-BF05D2752066}"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598C39-0DB2-4A16-ABFD-149FE516C38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F921B9D-EE34-4B66-8D51-1E734699BA05}">
      <dgm:prSet/>
      <dgm:spPr/>
      <dgm:t>
        <a:bodyPr/>
        <a:lstStyle/>
        <a:p>
          <a:r>
            <a:rPr lang="en-GB"/>
            <a:t>All symptomatic residents should be immediately isolated for 14 days from onset of symptoms. </a:t>
          </a:r>
          <a:endParaRPr lang="en-US"/>
        </a:p>
      </dgm:t>
    </dgm:pt>
    <dgm:pt modelId="{D0DC1A39-FBE0-4727-A3D9-3A7343AFBCEB}" type="parTrans" cxnId="{2F94597C-6D84-45CC-96E9-5265E448C3D8}">
      <dgm:prSet/>
      <dgm:spPr/>
      <dgm:t>
        <a:bodyPr/>
        <a:lstStyle/>
        <a:p>
          <a:endParaRPr lang="en-US"/>
        </a:p>
      </dgm:t>
    </dgm:pt>
    <dgm:pt modelId="{814F4E27-EBE6-446C-A571-698D3AF4C088}" type="sibTrans" cxnId="{2F94597C-6D84-45CC-96E9-5265E448C3D8}">
      <dgm:prSet/>
      <dgm:spPr/>
      <dgm:t>
        <a:bodyPr/>
        <a:lstStyle/>
        <a:p>
          <a:endParaRPr lang="en-US"/>
        </a:p>
      </dgm:t>
    </dgm:pt>
    <dgm:pt modelId="{52D650B1-048D-465C-B810-490DC9E9EA70}">
      <dgm:prSet/>
      <dgm:spPr/>
      <dgm:t>
        <a:bodyPr/>
        <a:lstStyle/>
        <a:p>
          <a:r>
            <a:rPr lang="en-GB"/>
            <a:t>Symptomatic residents should ideally be isolated in single occupancy rooms with en-suite facilities or a dedicated bathroom/toilet facility</a:t>
          </a:r>
          <a:endParaRPr lang="en-US"/>
        </a:p>
      </dgm:t>
    </dgm:pt>
    <dgm:pt modelId="{9364A1D0-B53B-47E6-BF8E-1EC246DCD799}" type="parTrans" cxnId="{A25FB70B-DB7F-4E12-B8F3-46282CACF454}">
      <dgm:prSet/>
      <dgm:spPr/>
      <dgm:t>
        <a:bodyPr/>
        <a:lstStyle/>
        <a:p>
          <a:endParaRPr lang="en-US"/>
        </a:p>
      </dgm:t>
    </dgm:pt>
    <dgm:pt modelId="{3B397690-4E62-450A-86D2-BDD98BD4E0EB}" type="sibTrans" cxnId="{A25FB70B-DB7F-4E12-B8F3-46282CACF454}">
      <dgm:prSet/>
      <dgm:spPr/>
      <dgm:t>
        <a:bodyPr/>
        <a:lstStyle/>
        <a:p>
          <a:endParaRPr lang="en-US"/>
        </a:p>
      </dgm:t>
    </dgm:pt>
    <dgm:pt modelId="{E819397D-DEDB-4CF0-80B0-3559B452CB7C}">
      <dgm:prSet/>
      <dgm:spPr/>
      <dgm:t>
        <a:bodyPr/>
        <a:lstStyle/>
        <a:p>
          <a:r>
            <a:rPr lang="en-GB"/>
            <a:t>If you have to transfer a symptomatic resident between rooms, the resident should ideally wear a surgical face mask. </a:t>
          </a:r>
          <a:endParaRPr lang="en-US"/>
        </a:p>
      </dgm:t>
    </dgm:pt>
    <dgm:pt modelId="{261604AC-3664-40F8-97BC-F87434B0C4D0}" type="parTrans" cxnId="{DD9E10A6-FDDA-43F6-8E75-CD7C215FD279}">
      <dgm:prSet/>
      <dgm:spPr/>
      <dgm:t>
        <a:bodyPr/>
        <a:lstStyle/>
        <a:p>
          <a:endParaRPr lang="en-US"/>
        </a:p>
      </dgm:t>
    </dgm:pt>
    <dgm:pt modelId="{7705978A-B254-4BF4-BA77-8C2E91AD59F3}" type="sibTrans" cxnId="{DD9E10A6-FDDA-43F6-8E75-CD7C215FD279}">
      <dgm:prSet/>
      <dgm:spPr/>
      <dgm:t>
        <a:bodyPr/>
        <a:lstStyle/>
        <a:p>
          <a:endParaRPr lang="en-US"/>
        </a:p>
      </dgm:t>
    </dgm:pt>
    <dgm:pt modelId="{D295DAD4-0948-47AC-A65B-738812703A74}">
      <dgm:prSet/>
      <dgm:spPr/>
      <dgm:t>
        <a:bodyPr/>
        <a:lstStyle/>
        <a:p>
          <a:r>
            <a:rPr lang="en-GB"/>
            <a:t>Clearly sign the rooms - indicating droplet precautions in addition to  standard precautions (airborne precautions if AGPs being carried out) at the entrance of the room. </a:t>
          </a:r>
          <a:endParaRPr lang="en-US"/>
        </a:p>
      </dgm:t>
    </dgm:pt>
    <dgm:pt modelId="{B43C36A3-6D32-48C3-B6BF-FA3F5F3ADE89}" type="parTrans" cxnId="{FA69D33D-61A9-4273-916F-19AD03B08D32}">
      <dgm:prSet/>
      <dgm:spPr/>
      <dgm:t>
        <a:bodyPr/>
        <a:lstStyle/>
        <a:p>
          <a:endParaRPr lang="en-US"/>
        </a:p>
      </dgm:t>
    </dgm:pt>
    <dgm:pt modelId="{85770D3B-50FD-478B-8081-9FB3738F5A11}" type="sibTrans" cxnId="{FA69D33D-61A9-4273-916F-19AD03B08D32}">
      <dgm:prSet/>
      <dgm:spPr/>
      <dgm:t>
        <a:bodyPr/>
        <a:lstStyle/>
        <a:p>
          <a:endParaRPr lang="en-US"/>
        </a:p>
      </dgm:t>
    </dgm:pt>
    <dgm:pt modelId="{7F479B5F-EC01-4279-AFCB-C29D9144CB81}">
      <dgm:prSet/>
      <dgm:spPr/>
      <dgm:t>
        <a:bodyPr/>
        <a:lstStyle/>
        <a:p>
          <a:r>
            <a:rPr lang="en-GB"/>
            <a:t>If possible, staff should only work with either symptomatic or asymptomatic residents. Staff who have had confirmed COVID-19 and recovered should care for COVID-19 patients/residents. Such staff must continue to follow the infection control precautions, including PPE as outlined in this document. </a:t>
          </a:r>
          <a:endParaRPr lang="en-US"/>
        </a:p>
      </dgm:t>
    </dgm:pt>
    <dgm:pt modelId="{1D8051CC-0838-4DDD-ABDE-9FACE89982FA}" type="parTrans" cxnId="{FDE3231B-9CAB-4F05-BF7A-E728D9CF8465}">
      <dgm:prSet/>
      <dgm:spPr/>
      <dgm:t>
        <a:bodyPr/>
        <a:lstStyle/>
        <a:p>
          <a:endParaRPr lang="en-US"/>
        </a:p>
      </dgm:t>
    </dgm:pt>
    <dgm:pt modelId="{13EB8724-61F8-4D9C-94F0-68C731D496E7}" type="sibTrans" cxnId="{FDE3231B-9CAB-4F05-BF7A-E728D9CF8465}">
      <dgm:prSet/>
      <dgm:spPr/>
      <dgm:t>
        <a:bodyPr/>
        <a:lstStyle/>
        <a:p>
          <a:endParaRPr lang="en-US"/>
        </a:p>
      </dgm:t>
    </dgm:pt>
    <dgm:pt modelId="{B323B5BD-3F9D-644E-AB80-62628D290C6C}" type="pres">
      <dgm:prSet presAssocID="{D0598C39-0DB2-4A16-ABFD-149FE516C384}" presName="linear" presStyleCnt="0">
        <dgm:presLayoutVars>
          <dgm:animLvl val="lvl"/>
          <dgm:resizeHandles val="exact"/>
        </dgm:presLayoutVars>
      </dgm:prSet>
      <dgm:spPr/>
    </dgm:pt>
    <dgm:pt modelId="{79E205EA-D509-8446-B185-1E84ECAEF23B}" type="pres">
      <dgm:prSet presAssocID="{1F921B9D-EE34-4B66-8D51-1E734699BA05}" presName="parentText" presStyleLbl="node1" presStyleIdx="0" presStyleCnt="5">
        <dgm:presLayoutVars>
          <dgm:chMax val="0"/>
          <dgm:bulletEnabled val="1"/>
        </dgm:presLayoutVars>
      </dgm:prSet>
      <dgm:spPr/>
    </dgm:pt>
    <dgm:pt modelId="{18268869-7518-3047-975F-3FA2A6280905}" type="pres">
      <dgm:prSet presAssocID="{814F4E27-EBE6-446C-A571-698D3AF4C088}" presName="spacer" presStyleCnt="0"/>
      <dgm:spPr/>
    </dgm:pt>
    <dgm:pt modelId="{937B2948-CF43-5E4A-A04E-CFEA9E8BE472}" type="pres">
      <dgm:prSet presAssocID="{52D650B1-048D-465C-B810-490DC9E9EA70}" presName="parentText" presStyleLbl="node1" presStyleIdx="1" presStyleCnt="5">
        <dgm:presLayoutVars>
          <dgm:chMax val="0"/>
          <dgm:bulletEnabled val="1"/>
        </dgm:presLayoutVars>
      </dgm:prSet>
      <dgm:spPr/>
    </dgm:pt>
    <dgm:pt modelId="{F55EE019-6ED2-E047-BBEC-92BB29209203}" type="pres">
      <dgm:prSet presAssocID="{3B397690-4E62-450A-86D2-BDD98BD4E0EB}" presName="spacer" presStyleCnt="0"/>
      <dgm:spPr/>
    </dgm:pt>
    <dgm:pt modelId="{B5C44DB1-DC36-6445-BDDE-FA08989609B1}" type="pres">
      <dgm:prSet presAssocID="{E819397D-DEDB-4CF0-80B0-3559B452CB7C}" presName="parentText" presStyleLbl="node1" presStyleIdx="2" presStyleCnt="5">
        <dgm:presLayoutVars>
          <dgm:chMax val="0"/>
          <dgm:bulletEnabled val="1"/>
        </dgm:presLayoutVars>
      </dgm:prSet>
      <dgm:spPr/>
    </dgm:pt>
    <dgm:pt modelId="{74766914-982D-0741-BFCB-D5C199691DF9}" type="pres">
      <dgm:prSet presAssocID="{7705978A-B254-4BF4-BA77-8C2E91AD59F3}" presName="spacer" presStyleCnt="0"/>
      <dgm:spPr/>
    </dgm:pt>
    <dgm:pt modelId="{3CA434D4-DE24-174D-83BB-7918B23FC0A9}" type="pres">
      <dgm:prSet presAssocID="{D295DAD4-0948-47AC-A65B-738812703A74}" presName="parentText" presStyleLbl="node1" presStyleIdx="3" presStyleCnt="5">
        <dgm:presLayoutVars>
          <dgm:chMax val="0"/>
          <dgm:bulletEnabled val="1"/>
        </dgm:presLayoutVars>
      </dgm:prSet>
      <dgm:spPr/>
    </dgm:pt>
    <dgm:pt modelId="{BAD7222B-204E-3E4E-B530-6944C8903C69}" type="pres">
      <dgm:prSet presAssocID="{85770D3B-50FD-478B-8081-9FB3738F5A11}" presName="spacer" presStyleCnt="0"/>
      <dgm:spPr/>
    </dgm:pt>
    <dgm:pt modelId="{704C93A9-7B32-664B-8E3E-645F8CEC69D3}" type="pres">
      <dgm:prSet presAssocID="{7F479B5F-EC01-4279-AFCB-C29D9144CB81}" presName="parentText" presStyleLbl="node1" presStyleIdx="4" presStyleCnt="5">
        <dgm:presLayoutVars>
          <dgm:chMax val="0"/>
          <dgm:bulletEnabled val="1"/>
        </dgm:presLayoutVars>
      </dgm:prSet>
      <dgm:spPr/>
    </dgm:pt>
  </dgm:ptLst>
  <dgm:cxnLst>
    <dgm:cxn modelId="{7410E403-D977-764D-BED6-FD15733AB7B1}" type="presOf" srcId="{52D650B1-048D-465C-B810-490DC9E9EA70}" destId="{937B2948-CF43-5E4A-A04E-CFEA9E8BE472}" srcOrd="0" destOrd="0" presId="urn:microsoft.com/office/officeart/2005/8/layout/vList2"/>
    <dgm:cxn modelId="{01C06A05-A35B-7C4A-A273-B1520A3B34C8}" type="presOf" srcId="{D295DAD4-0948-47AC-A65B-738812703A74}" destId="{3CA434D4-DE24-174D-83BB-7918B23FC0A9}" srcOrd="0" destOrd="0" presId="urn:microsoft.com/office/officeart/2005/8/layout/vList2"/>
    <dgm:cxn modelId="{A25FB70B-DB7F-4E12-B8F3-46282CACF454}" srcId="{D0598C39-0DB2-4A16-ABFD-149FE516C384}" destId="{52D650B1-048D-465C-B810-490DC9E9EA70}" srcOrd="1" destOrd="0" parTransId="{9364A1D0-B53B-47E6-BF8E-1EC246DCD799}" sibTransId="{3B397690-4E62-450A-86D2-BDD98BD4E0EB}"/>
    <dgm:cxn modelId="{FDE3231B-9CAB-4F05-BF7A-E728D9CF8465}" srcId="{D0598C39-0DB2-4A16-ABFD-149FE516C384}" destId="{7F479B5F-EC01-4279-AFCB-C29D9144CB81}" srcOrd="4" destOrd="0" parTransId="{1D8051CC-0838-4DDD-ABDE-9FACE89982FA}" sibTransId="{13EB8724-61F8-4D9C-94F0-68C731D496E7}"/>
    <dgm:cxn modelId="{FA69D33D-61A9-4273-916F-19AD03B08D32}" srcId="{D0598C39-0DB2-4A16-ABFD-149FE516C384}" destId="{D295DAD4-0948-47AC-A65B-738812703A74}" srcOrd="3" destOrd="0" parTransId="{B43C36A3-6D32-48C3-B6BF-FA3F5F3ADE89}" sibTransId="{85770D3B-50FD-478B-8081-9FB3738F5A11}"/>
    <dgm:cxn modelId="{F7B0A961-3975-2249-8089-F769A2D8C99B}" type="presOf" srcId="{7F479B5F-EC01-4279-AFCB-C29D9144CB81}" destId="{704C93A9-7B32-664B-8E3E-645F8CEC69D3}" srcOrd="0" destOrd="0" presId="urn:microsoft.com/office/officeart/2005/8/layout/vList2"/>
    <dgm:cxn modelId="{2F94597C-6D84-45CC-96E9-5265E448C3D8}" srcId="{D0598C39-0DB2-4A16-ABFD-149FE516C384}" destId="{1F921B9D-EE34-4B66-8D51-1E734699BA05}" srcOrd="0" destOrd="0" parTransId="{D0DC1A39-FBE0-4727-A3D9-3A7343AFBCEB}" sibTransId="{814F4E27-EBE6-446C-A571-698D3AF4C088}"/>
    <dgm:cxn modelId="{FDD8CF7F-754E-6E4B-AC98-9C806BD2C399}" type="presOf" srcId="{D0598C39-0DB2-4A16-ABFD-149FE516C384}" destId="{B323B5BD-3F9D-644E-AB80-62628D290C6C}" srcOrd="0" destOrd="0" presId="urn:microsoft.com/office/officeart/2005/8/layout/vList2"/>
    <dgm:cxn modelId="{DD9E10A6-FDDA-43F6-8E75-CD7C215FD279}" srcId="{D0598C39-0DB2-4A16-ABFD-149FE516C384}" destId="{E819397D-DEDB-4CF0-80B0-3559B452CB7C}" srcOrd="2" destOrd="0" parTransId="{261604AC-3664-40F8-97BC-F87434B0C4D0}" sibTransId="{7705978A-B254-4BF4-BA77-8C2E91AD59F3}"/>
    <dgm:cxn modelId="{4B0E91C2-66C1-FC46-A9F9-FF93BF6CF97B}" type="presOf" srcId="{1F921B9D-EE34-4B66-8D51-1E734699BA05}" destId="{79E205EA-D509-8446-B185-1E84ECAEF23B}" srcOrd="0" destOrd="0" presId="urn:microsoft.com/office/officeart/2005/8/layout/vList2"/>
    <dgm:cxn modelId="{19D13BD3-63B2-7C44-A11D-F306D254FF03}" type="presOf" srcId="{E819397D-DEDB-4CF0-80B0-3559B452CB7C}" destId="{B5C44DB1-DC36-6445-BDDE-FA08989609B1}" srcOrd="0" destOrd="0" presId="urn:microsoft.com/office/officeart/2005/8/layout/vList2"/>
    <dgm:cxn modelId="{9E2D34EF-F254-6847-9749-BB17C79E46EF}" type="presParOf" srcId="{B323B5BD-3F9D-644E-AB80-62628D290C6C}" destId="{79E205EA-D509-8446-B185-1E84ECAEF23B}" srcOrd="0" destOrd="0" presId="urn:microsoft.com/office/officeart/2005/8/layout/vList2"/>
    <dgm:cxn modelId="{885A7E8A-A7F9-8840-B9E6-DF2C442DDA92}" type="presParOf" srcId="{B323B5BD-3F9D-644E-AB80-62628D290C6C}" destId="{18268869-7518-3047-975F-3FA2A6280905}" srcOrd="1" destOrd="0" presId="urn:microsoft.com/office/officeart/2005/8/layout/vList2"/>
    <dgm:cxn modelId="{D1D8F2F2-E128-6C4C-B25D-0DA543FCEA6E}" type="presParOf" srcId="{B323B5BD-3F9D-644E-AB80-62628D290C6C}" destId="{937B2948-CF43-5E4A-A04E-CFEA9E8BE472}" srcOrd="2" destOrd="0" presId="urn:microsoft.com/office/officeart/2005/8/layout/vList2"/>
    <dgm:cxn modelId="{1258B767-6A27-1043-8E9D-A1D7C38A9D53}" type="presParOf" srcId="{B323B5BD-3F9D-644E-AB80-62628D290C6C}" destId="{F55EE019-6ED2-E047-BBEC-92BB29209203}" srcOrd="3" destOrd="0" presId="urn:microsoft.com/office/officeart/2005/8/layout/vList2"/>
    <dgm:cxn modelId="{A3582AAB-72A0-144E-95D0-93D606C76F71}" type="presParOf" srcId="{B323B5BD-3F9D-644E-AB80-62628D290C6C}" destId="{B5C44DB1-DC36-6445-BDDE-FA08989609B1}" srcOrd="4" destOrd="0" presId="urn:microsoft.com/office/officeart/2005/8/layout/vList2"/>
    <dgm:cxn modelId="{C1174684-8B75-4A4D-AD05-AE6B6EA2354E}" type="presParOf" srcId="{B323B5BD-3F9D-644E-AB80-62628D290C6C}" destId="{74766914-982D-0741-BFCB-D5C199691DF9}" srcOrd="5" destOrd="0" presId="urn:microsoft.com/office/officeart/2005/8/layout/vList2"/>
    <dgm:cxn modelId="{94232913-0955-3940-A532-2B11423A2180}" type="presParOf" srcId="{B323B5BD-3F9D-644E-AB80-62628D290C6C}" destId="{3CA434D4-DE24-174D-83BB-7918B23FC0A9}" srcOrd="6" destOrd="0" presId="urn:microsoft.com/office/officeart/2005/8/layout/vList2"/>
    <dgm:cxn modelId="{6DE2BF94-3364-504E-A82B-44C59518C291}" type="presParOf" srcId="{B323B5BD-3F9D-644E-AB80-62628D290C6C}" destId="{BAD7222B-204E-3E4E-B530-6944C8903C69}" srcOrd="7" destOrd="0" presId="urn:microsoft.com/office/officeart/2005/8/layout/vList2"/>
    <dgm:cxn modelId="{0C7A3F88-4BC7-EA41-98F9-A209F4BAB813}" type="presParOf" srcId="{B323B5BD-3F9D-644E-AB80-62628D290C6C}" destId="{704C93A9-7B32-664B-8E3E-645F8CEC69D3}"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E6B479-9F82-48E0-9972-D346B439924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960FC73-32B5-4EB0-B9EE-AC329E7CBD02}">
      <dgm:prSet/>
      <dgm:spPr/>
      <dgm:t>
        <a:bodyPr/>
        <a:lstStyle/>
        <a:p>
          <a:r>
            <a:rPr lang="en-GB"/>
            <a:t>Room door(s) should be kept closed where possible and safe to do so. Where this is not possible ensure the bed is moved to the furthest safe point in the room to try and achieve a 2 metres distance to the open door as part of a risk assessment. </a:t>
          </a:r>
          <a:endParaRPr lang="en-US"/>
        </a:p>
      </dgm:t>
    </dgm:pt>
    <dgm:pt modelId="{8F45A08B-F0E9-49DB-AD96-150C8BEF7B8F}" type="parTrans" cxnId="{11EB4053-1D41-418B-893B-DF740DA6C70B}">
      <dgm:prSet/>
      <dgm:spPr/>
      <dgm:t>
        <a:bodyPr/>
        <a:lstStyle/>
        <a:p>
          <a:endParaRPr lang="en-US"/>
        </a:p>
      </dgm:t>
    </dgm:pt>
    <dgm:pt modelId="{6AE7AE3B-B394-4D30-B5D9-5A6DC16EA160}" type="sibTrans" cxnId="{11EB4053-1D41-418B-893B-DF740DA6C70B}">
      <dgm:prSet/>
      <dgm:spPr/>
      <dgm:t>
        <a:bodyPr/>
        <a:lstStyle/>
        <a:p>
          <a:endParaRPr lang="en-US"/>
        </a:p>
      </dgm:t>
    </dgm:pt>
    <dgm:pt modelId="{143F09FA-3CE5-401D-8F8D-68E6E9D16685}">
      <dgm:prSet/>
      <dgm:spPr/>
      <dgm:t>
        <a:bodyPr/>
        <a:lstStyle/>
        <a:p>
          <a:r>
            <a:rPr lang="en-GB"/>
            <a:t>All necessary procedures and care should be carried out within the resident’s room. Only essential staff (wearing PPE) should enter the resident’s room and the resident should stay in the room even for meals</a:t>
          </a:r>
          <a:endParaRPr lang="en-US"/>
        </a:p>
      </dgm:t>
    </dgm:pt>
    <dgm:pt modelId="{9A2C2EA9-E3C1-40B8-9B58-A3E4ED51428A}" type="parTrans" cxnId="{880C4593-24DA-4F11-B614-685CFAA0F4FD}">
      <dgm:prSet/>
      <dgm:spPr/>
      <dgm:t>
        <a:bodyPr/>
        <a:lstStyle/>
        <a:p>
          <a:endParaRPr lang="en-US"/>
        </a:p>
      </dgm:t>
    </dgm:pt>
    <dgm:pt modelId="{D0FF7EB4-10C5-4743-A4B5-6EB63EC4BC52}" type="sibTrans" cxnId="{880C4593-24DA-4F11-B614-685CFAA0F4FD}">
      <dgm:prSet/>
      <dgm:spPr/>
      <dgm:t>
        <a:bodyPr/>
        <a:lstStyle/>
        <a:p>
          <a:endParaRPr lang="en-US"/>
        </a:p>
      </dgm:t>
    </dgm:pt>
    <dgm:pt modelId="{DD1D94A6-BF9B-4987-98A6-73B46216BC25}">
      <dgm:prSet/>
      <dgm:spPr/>
      <dgm:t>
        <a:bodyPr/>
        <a:lstStyle/>
        <a:p>
          <a:r>
            <a:rPr lang="en-GB"/>
            <a:t>Entry and exit from the room should be minimised </a:t>
          </a:r>
          <a:endParaRPr lang="en-US"/>
        </a:p>
      </dgm:t>
    </dgm:pt>
    <dgm:pt modelId="{450DF8D4-F2E3-40DD-BB17-2A244341C3A2}" type="parTrans" cxnId="{46CC480C-E017-426C-B9E8-142177E55BFA}">
      <dgm:prSet/>
      <dgm:spPr/>
      <dgm:t>
        <a:bodyPr/>
        <a:lstStyle/>
        <a:p>
          <a:endParaRPr lang="en-US"/>
        </a:p>
      </dgm:t>
    </dgm:pt>
    <dgm:pt modelId="{C781300E-317F-412D-B5B7-634C81829247}" type="sibTrans" cxnId="{46CC480C-E017-426C-B9E8-142177E55BFA}">
      <dgm:prSet/>
      <dgm:spPr/>
      <dgm:t>
        <a:bodyPr/>
        <a:lstStyle/>
        <a:p>
          <a:endParaRPr lang="en-US"/>
        </a:p>
      </dgm:t>
    </dgm:pt>
    <dgm:pt modelId="{58838FFF-39E4-4A39-82B7-AA4F8EF6BDBB}">
      <dgm:prSet/>
      <dgm:spPr/>
      <dgm:t>
        <a:bodyPr/>
        <a:lstStyle/>
        <a:p>
          <a:r>
            <a:rPr lang="en-GB" dirty="0"/>
            <a:t>Dedicate specific medical equipment (e.g. thermometers, blood pressure cuff, pulse oximeter, etc.) for the use of care home staff for residents with possible or confirmed COVID-19. Clean and disinfect equipment before re-use with another resident. </a:t>
          </a:r>
          <a:endParaRPr lang="en-US" dirty="0"/>
        </a:p>
      </dgm:t>
    </dgm:pt>
    <dgm:pt modelId="{66C02CDB-1ABF-4F44-8D22-1165DBE5A7E1}" type="parTrans" cxnId="{91BBC55C-B253-4EBA-9916-1E6C52FB0464}">
      <dgm:prSet/>
      <dgm:spPr/>
      <dgm:t>
        <a:bodyPr/>
        <a:lstStyle/>
        <a:p>
          <a:endParaRPr lang="en-US"/>
        </a:p>
      </dgm:t>
    </dgm:pt>
    <dgm:pt modelId="{F0BDCF1B-F546-48FA-9DCF-985325756E30}" type="sibTrans" cxnId="{91BBC55C-B253-4EBA-9916-1E6C52FB0464}">
      <dgm:prSet/>
      <dgm:spPr/>
      <dgm:t>
        <a:bodyPr/>
        <a:lstStyle/>
        <a:p>
          <a:endParaRPr lang="en-US"/>
        </a:p>
      </dgm:t>
    </dgm:pt>
    <dgm:pt modelId="{4D088C6E-726E-4E78-93C9-C06AC5326557}">
      <dgm:prSet/>
      <dgm:spPr/>
      <dgm:t>
        <a:bodyPr/>
        <a:lstStyle/>
        <a:p>
          <a:r>
            <a:rPr lang="en-GB" dirty="0"/>
            <a:t>Restrict sharing of personal devices / items (mobility devices, books, electronic gadgets) with other residents. </a:t>
          </a:r>
          <a:endParaRPr lang="en-US" dirty="0"/>
        </a:p>
      </dgm:t>
    </dgm:pt>
    <dgm:pt modelId="{95EC2E57-A9B1-4F94-9E1C-1CD822AC8E71}" type="parTrans" cxnId="{43FC414D-2919-4C05-8A24-75EB32B7F486}">
      <dgm:prSet/>
      <dgm:spPr/>
      <dgm:t>
        <a:bodyPr/>
        <a:lstStyle/>
        <a:p>
          <a:endParaRPr lang="en-US"/>
        </a:p>
      </dgm:t>
    </dgm:pt>
    <dgm:pt modelId="{F14482FD-D087-4F4D-B447-E07A70F326F4}" type="sibTrans" cxnId="{43FC414D-2919-4C05-8A24-75EB32B7F486}">
      <dgm:prSet/>
      <dgm:spPr/>
      <dgm:t>
        <a:bodyPr/>
        <a:lstStyle/>
        <a:p>
          <a:endParaRPr lang="en-US"/>
        </a:p>
      </dgm:t>
    </dgm:pt>
    <dgm:pt modelId="{C7B44716-C393-FC4D-9A5C-8B0AF21153CC}" type="pres">
      <dgm:prSet presAssocID="{B1E6B479-9F82-48E0-9972-D346B4399244}" presName="linear" presStyleCnt="0">
        <dgm:presLayoutVars>
          <dgm:animLvl val="lvl"/>
          <dgm:resizeHandles val="exact"/>
        </dgm:presLayoutVars>
      </dgm:prSet>
      <dgm:spPr/>
    </dgm:pt>
    <dgm:pt modelId="{17F7B103-C2AD-2E45-9C11-BFA9AA563B3D}" type="pres">
      <dgm:prSet presAssocID="{5960FC73-32B5-4EB0-B9EE-AC329E7CBD02}" presName="parentText" presStyleLbl="node1" presStyleIdx="0" presStyleCnt="5">
        <dgm:presLayoutVars>
          <dgm:chMax val="0"/>
          <dgm:bulletEnabled val="1"/>
        </dgm:presLayoutVars>
      </dgm:prSet>
      <dgm:spPr/>
    </dgm:pt>
    <dgm:pt modelId="{EDBF185C-3018-E94E-A06E-D8911B11F7B2}" type="pres">
      <dgm:prSet presAssocID="{6AE7AE3B-B394-4D30-B5D9-5A6DC16EA160}" presName="spacer" presStyleCnt="0"/>
      <dgm:spPr/>
    </dgm:pt>
    <dgm:pt modelId="{8985DFC2-92E9-184F-9D0D-9D430E37CF6B}" type="pres">
      <dgm:prSet presAssocID="{143F09FA-3CE5-401D-8F8D-68E6E9D16685}" presName="parentText" presStyleLbl="node1" presStyleIdx="1" presStyleCnt="5">
        <dgm:presLayoutVars>
          <dgm:chMax val="0"/>
          <dgm:bulletEnabled val="1"/>
        </dgm:presLayoutVars>
      </dgm:prSet>
      <dgm:spPr/>
    </dgm:pt>
    <dgm:pt modelId="{74852200-5060-9D4B-AA93-0D7758266817}" type="pres">
      <dgm:prSet presAssocID="{D0FF7EB4-10C5-4743-A4B5-6EB63EC4BC52}" presName="spacer" presStyleCnt="0"/>
      <dgm:spPr/>
    </dgm:pt>
    <dgm:pt modelId="{3AA50282-AC36-0A4D-AB29-D75DDB4C1034}" type="pres">
      <dgm:prSet presAssocID="{DD1D94A6-BF9B-4987-98A6-73B46216BC25}" presName="parentText" presStyleLbl="node1" presStyleIdx="2" presStyleCnt="5">
        <dgm:presLayoutVars>
          <dgm:chMax val="0"/>
          <dgm:bulletEnabled val="1"/>
        </dgm:presLayoutVars>
      </dgm:prSet>
      <dgm:spPr/>
    </dgm:pt>
    <dgm:pt modelId="{9DD2BDF6-CDBC-E249-A561-AC5E4E9F4072}" type="pres">
      <dgm:prSet presAssocID="{C781300E-317F-412D-B5B7-634C81829247}" presName="spacer" presStyleCnt="0"/>
      <dgm:spPr/>
    </dgm:pt>
    <dgm:pt modelId="{D0635712-3FD4-BD4B-8032-686D795B72FA}" type="pres">
      <dgm:prSet presAssocID="{58838FFF-39E4-4A39-82B7-AA4F8EF6BDBB}" presName="parentText" presStyleLbl="node1" presStyleIdx="3" presStyleCnt="5">
        <dgm:presLayoutVars>
          <dgm:chMax val="0"/>
          <dgm:bulletEnabled val="1"/>
        </dgm:presLayoutVars>
      </dgm:prSet>
      <dgm:spPr/>
    </dgm:pt>
    <dgm:pt modelId="{6EFBB2D9-74B4-464E-9C29-260DDC0D2FAB}" type="pres">
      <dgm:prSet presAssocID="{F0BDCF1B-F546-48FA-9DCF-985325756E30}" presName="spacer" presStyleCnt="0"/>
      <dgm:spPr/>
    </dgm:pt>
    <dgm:pt modelId="{58F0E29A-2023-CE45-AED5-E1DB3E0F7244}" type="pres">
      <dgm:prSet presAssocID="{4D088C6E-726E-4E78-93C9-C06AC5326557}" presName="parentText" presStyleLbl="node1" presStyleIdx="4" presStyleCnt="5">
        <dgm:presLayoutVars>
          <dgm:chMax val="0"/>
          <dgm:bulletEnabled val="1"/>
        </dgm:presLayoutVars>
      </dgm:prSet>
      <dgm:spPr/>
    </dgm:pt>
  </dgm:ptLst>
  <dgm:cxnLst>
    <dgm:cxn modelId="{BE649F00-B79D-6440-A6FB-06C246F4A11C}" type="presOf" srcId="{B1E6B479-9F82-48E0-9972-D346B4399244}" destId="{C7B44716-C393-FC4D-9A5C-8B0AF21153CC}" srcOrd="0" destOrd="0" presId="urn:microsoft.com/office/officeart/2005/8/layout/vList2"/>
    <dgm:cxn modelId="{46CC480C-E017-426C-B9E8-142177E55BFA}" srcId="{B1E6B479-9F82-48E0-9972-D346B4399244}" destId="{DD1D94A6-BF9B-4987-98A6-73B46216BC25}" srcOrd="2" destOrd="0" parTransId="{450DF8D4-F2E3-40DD-BB17-2A244341C3A2}" sibTransId="{C781300E-317F-412D-B5B7-634C81829247}"/>
    <dgm:cxn modelId="{91BBC55C-B253-4EBA-9916-1E6C52FB0464}" srcId="{B1E6B479-9F82-48E0-9972-D346B4399244}" destId="{58838FFF-39E4-4A39-82B7-AA4F8EF6BDBB}" srcOrd="3" destOrd="0" parTransId="{66C02CDB-1ABF-4F44-8D22-1165DBE5A7E1}" sibTransId="{F0BDCF1B-F546-48FA-9DCF-985325756E30}"/>
    <dgm:cxn modelId="{43FC414D-2919-4C05-8A24-75EB32B7F486}" srcId="{B1E6B479-9F82-48E0-9972-D346B4399244}" destId="{4D088C6E-726E-4E78-93C9-C06AC5326557}" srcOrd="4" destOrd="0" parTransId="{95EC2E57-A9B1-4F94-9E1C-1CD822AC8E71}" sibTransId="{F14482FD-D087-4F4D-B447-E07A70F326F4}"/>
    <dgm:cxn modelId="{11EB4053-1D41-418B-893B-DF740DA6C70B}" srcId="{B1E6B479-9F82-48E0-9972-D346B4399244}" destId="{5960FC73-32B5-4EB0-B9EE-AC329E7CBD02}" srcOrd="0" destOrd="0" parTransId="{8F45A08B-F0E9-49DB-AD96-150C8BEF7B8F}" sibTransId="{6AE7AE3B-B394-4D30-B5D9-5A6DC16EA160}"/>
    <dgm:cxn modelId="{27984B8D-8EC2-7546-AA1C-BB37F6B2EA3B}" type="presOf" srcId="{5960FC73-32B5-4EB0-B9EE-AC329E7CBD02}" destId="{17F7B103-C2AD-2E45-9C11-BFA9AA563B3D}" srcOrd="0" destOrd="0" presId="urn:microsoft.com/office/officeart/2005/8/layout/vList2"/>
    <dgm:cxn modelId="{880C4593-24DA-4F11-B614-685CFAA0F4FD}" srcId="{B1E6B479-9F82-48E0-9972-D346B4399244}" destId="{143F09FA-3CE5-401D-8F8D-68E6E9D16685}" srcOrd="1" destOrd="0" parTransId="{9A2C2EA9-E3C1-40B8-9B58-A3E4ED51428A}" sibTransId="{D0FF7EB4-10C5-4743-A4B5-6EB63EC4BC52}"/>
    <dgm:cxn modelId="{5A477EB8-731C-2F45-B5C7-74F769B10BD4}" type="presOf" srcId="{DD1D94A6-BF9B-4987-98A6-73B46216BC25}" destId="{3AA50282-AC36-0A4D-AB29-D75DDB4C1034}" srcOrd="0" destOrd="0" presId="urn:microsoft.com/office/officeart/2005/8/layout/vList2"/>
    <dgm:cxn modelId="{BD995CDA-E66A-A64F-9DD4-3A1F3F74C0EE}" type="presOf" srcId="{58838FFF-39E4-4A39-82B7-AA4F8EF6BDBB}" destId="{D0635712-3FD4-BD4B-8032-686D795B72FA}" srcOrd="0" destOrd="0" presId="urn:microsoft.com/office/officeart/2005/8/layout/vList2"/>
    <dgm:cxn modelId="{31D52CDD-2C6B-D346-BF09-7C564A7E8B7B}" type="presOf" srcId="{143F09FA-3CE5-401D-8F8D-68E6E9D16685}" destId="{8985DFC2-92E9-184F-9D0D-9D430E37CF6B}" srcOrd="0" destOrd="0" presId="urn:microsoft.com/office/officeart/2005/8/layout/vList2"/>
    <dgm:cxn modelId="{C4085EEC-FFF7-014B-9E24-4D71B67BF0D3}" type="presOf" srcId="{4D088C6E-726E-4E78-93C9-C06AC5326557}" destId="{58F0E29A-2023-CE45-AED5-E1DB3E0F7244}" srcOrd="0" destOrd="0" presId="urn:microsoft.com/office/officeart/2005/8/layout/vList2"/>
    <dgm:cxn modelId="{14CB1F97-436C-C14B-9A2A-C4CB02E4F71B}" type="presParOf" srcId="{C7B44716-C393-FC4D-9A5C-8B0AF21153CC}" destId="{17F7B103-C2AD-2E45-9C11-BFA9AA563B3D}" srcOrd="0" destOrd="0" presId="urn:microsoft.com/office/officeart/2005/8/layout/vList2"/>
    <dgm:cxn modelId="{B53E83B3-9F5A-284E-9E81-CF44C630EFB1}" type="presParOf" srcId="{C7B44716-C393-FC4D-9A5C-8B0AF21153CC}" destId="{EDBF185C-3018-E94E-A06E-D8911B11F7B2}" srcOrd="1" destOrd="0" presId="urn:microsoft.com/office/officeart/2005/8/layout/vList2"/>
    <dgm:cxn modelId="{BE929243-E3B7-ED41-9D4D-FC65B673BFAF}" type="presParOf" srcId="{C7B44716-C393-FC4D-9A5C-8B0AF21153CC}" destId="{8985DFC2-92E9-184F-9D0D-9D430E37CF6B}" srcOrd="2" destOrd="0" presId="urn:microsoft.com/office/officeart/2005/8/layout/vList2"/>
    <dgm:cxn modelId="{2F0C8A94-BBBF-334B-9D35-D9E0ACFAAC80}" type="presParOf" srcId="{C7B44716-C393-FC4D-9A5C-8B0AF21153CC}" destId="{74852200-5060-9D4B-AA93-0D7758266817}" srcOrd="3" destOrd="0" presId="urn:microsoft.com/office/officeart/2005/8/layout/vList2"/>
    <dgm:cxn modelId="{045B3049-C862-6149-8953-E86D050AC0EB}" type="presParOf" srcId="{C7B44716-C393-FC4D-9A5C-8B0AF21153CC}" destId="{3AA50282-AC36-0A4D-AB29-D75DDB4C1034}" srcOrd="4" destOrd="0" presId="urn:microsoft.com/office/officeart/2005/8/layout/vList2"/>
    <dgm:cxn modelId="{0EE80698-7E56-8F43-BDD4-4D09FC640232}" type="presParOf" srcId="{C7B44716-C393-FC4D-9A5C-8B0AF21153CC}" destId="{9DD2BDF6-CDBC-E249-A561-AC5E4E9F4072}" srcOrd="5" destOrd="0" presId="urn:microsoft.com/office/officeart/2005/8/layout/vList2"/>
    <dgm:cxn modelId="{DCF03A54-7A8D-6C45-B0FC-0C785E35811D}" type="presParOf" srcId="{C7B44716-C393-FC4D-9A5C-8B0AF21153CC}" destId="{D0635712-3FD4-BD4B-8032-686D795B72FA}" srcOrd="6" destOrd="0" presId="urn:microsoft.com/office/officeart/2005/8/layout/vList2"/>
    <dgm:cxn modelId="{95B00990-2188-BE4B-A602-0BE558616C1F}" type="presParOf" srcId="{C7B44716-C393-FC4D-9A5C-8B0AF21153CC}" destId="{6EFBB2D9-74B4-464E-9C29-260DDC0D2FAB}" srcOrd="7" destOrd="0" presId="urn:microsoft.com/office/officeart/2005/8/layout/vList2"/>
    <dgm:cxn modelId="{66053F8C-7261-FB45-B42C-471B463B45C4}" type="presParOf" srcId="{C7B44716-C393-FC4D-9A5C-8B0AF21153CC}" destId="{58F0E29A-2023-CE45-AED5-E1DB3E0F7244}"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3AFB10-4DE8-4370-B5FA-9332134199E2}"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EB0378DC-AEF2-4957-8F9F-5FB43AB72576}">
      <dgm:prSet/>
      <dgm:spPr/>
      <dgm:t>
        <a:bodyPr/>
        <a:lstStyle/>
        <a:p>
          <a:r>
            <a:rPr lang="en-US"/>
            <a:t>If you develop symptoms then DO NOT come into work:</a:t>
          </a:r>
        </a:p>
      </dgm:t>
    </dgm:pt>
    <dgm:pt modelId="{98F54C17-B575-4D47-B0C8-C09B744A82F5}" type="parTrans" cxnId="{13BC0333-8F14-4517-9694-6975F846B21A}">
      <dgm:prSet/>
      <dgm:spPr/>
      <dgm:t>
        <a:bodyPr/>
        <a:lstStyle/>
        <a:p>
          <a:endParaRPr lang="en-US"/>
        </a:p>
      </dgm:t>
    </dgm:pt>
    <dgm:pt modelId="{C1560CFB-E99A-4BDD-B62A-6CECF6417721}" type="sibTrans" cxnId="{13BC0333-8F14-4517-9694-6975F846B21A}">
      <dgm:prSet/>
      <dgm:spPr/>
      <dgm:t>
        <a:bodyPr/>
        <a:lstStyle/>
        <a:p>
          <a:endParaRPr lang="en-US"/>
        </a:p>
      </dgm:t>
    </dgm:pt>
    <dgm:pt modelId="{EF2DBC1A-1249-42E3-A99C-C3FBB2BAE34B}">
      <dgm:prSet/>
      <dgm:spPr/>
      <dgm:t>
        <a:bodyPr/>
        <a:lstStyle/>
        <a:p>
          <a:r>
            <a:rPr lang="en-US" dirty="0"/>
            <a:t>Acute onset fever (temperature over 37.5</a:t>
          </a:r>
          <a:r>
            <a:rPr lang="en-US" baseline="30000" dirty="0"/>
            <a:t>o</a:t>
          </a:r>
          <a:r>
            <a:rPr lang="en-US" dirty="0"/>
            <a:t>C, new persistent cough, breathlessness</a:t>
          </a:r>
        </a:p>
      </dgm:t>
    </dgm:pt>
    <dgm:pt modelId="{F2315072-4E57-419B-88E4-9A6FF44D51E5}" type="parTrans" cxnId="{2D4474C0-AB11-48F0-9535-EDB06CC24934}">
      <dgm:prSet/>
      <dgm:spPr/>
      <dgm:t>
        <a:bodyPr/>
        <a:lstStyle/>
        <a:p>
          <a:endParaRPr lang="en-US"/>
        </a:p>
      </dgm:t>
    </dgm:pt>
    <dgm:pt modelId="{138C6F47-A724-494D-8592-85E3886983A4}" type="sibTrans" cxnId="{2D4474C0-AB11-48F0-9535-EDB06CC24934}">
      <dgm:prSet/>
      <dgm:spPr/>
      <dgm:t>
        <a:bodyPr/>
        <a:lstStyle/>
        <a:p>
          <a:endParaRPr lang="en-US"/>
        </a:p>
      </dgm:t>
    </dgm:pt>
    <dgm:pt modelId="{73910E46-4498-4360-8B0B-3AA8709FB793}">
      <dgm:prSet/>
      <dgm:spPr/>
      <dgm:t>
        <a:bodyPr/>
        <a:lstStyle/>
        <a:p>
          <a:r>
            <a:rPr lang="en-US"/>
            <a:t>Inform your manager</a:t>
          </a:r>
        </a:p>
      </dgm:t>
    </dgm:pt>
    <dgm:pt modelId="{99A5F649-0243-4624-A4BB-DF57A1E0BDBC}" type="parTrans" cxnId="{C263BE2A-56C7-45FB-948E-93C05D49D0E6}">
      <dgm:prSet/>
      <dgm:spPr/>
      <dgm:t>
        <a:bodyPr/>
        <a:lstStyle/>
        <a:p>
          <a:endParaRPr lang="en-US"/>
        </a:p>
      </dgm:t>
    </dgm:pt>
    <dgm:pt modelId="{978800A8-A469-4E49-B5BA-20C2B6DEF37B}" type="sibTrans" cxnId="{C263BE2A-56C7-45FB-948E-93C05D49D0E6}">
      <dgm:prSet/>
      <dgm:spPr/>
      <dgm:t>
        <a:bodyPr/>
        <a:lstStyle/>
        <a:p>
          <a:endParaRPr lang="en-US"/>
        </a:p>
      </dgm:t>
    </dgm:pt>
    <dgm:pt modelId="{0405EB2A-78FC-4CE0-8C05-82DA94491782}">
      <dgm:prSet/>
      <dgm:spPr/>
      <dgm:t>
        <a:bodyPr/>
        <a:lstStyle/>
        <a:p>
          <a:r>
            <a:rPr lang="en-US"/>
            <a:t>Self-isolate at home for 7 days from onset of symptoms</a:t>
          </a:r>
        </a:p>
      </dgm:t>
    </dgm:pt>
    <dgm:pt modelId="{4CA13CFC-FAEF-4D51-91A8-4BE8B6DAC923}" type="parTrans" cxnId="{1066AA06-4A40-40CA-A616-5B3F45B7F539}">
      <dgm:prSet/>
      <dgm:spPr/>
      <dgm:t>
        <a:bodyPr/>
        <a:lstStyle/>
        <a:p>
          <a:endParaRPr lang="en-US"/>
        </a:p>
      </dgm:t>
    </dgm:pt>
    <dgm:pt modelId="{EDD7BD26-D1DB-4978-8F7C-2748910279B0}" type="sibTrans" cxnId="{1066AA06-4A40-40CA-A616-5B3F45B7F539}">
      <dgm:prSet/>
      <dgm:spPr/>
      <dgm:t>
        <a:bodyPr/>
        <a:lstStyle/>
        <a:p>
          <a:endParaRPr lang="en-US"/>
        </a:p>
      </dgm:t>
    </dgm:pt>
    <dgm:pt modelId="{76CF51AA-B6CA-4118-B8B8-558E7073525A}">
      <dgm:prSet/>
      <dgm:spPr/>
      <dgm:t>
        <a:bodyPr/>
        <a:lstStyle/>
        <a:p>
          <a:r>
            <a:rPr lang="en-US"/>
            <a:t>If your symptoms worsen contact NHS 111</a:t>
          </a:r>
        </a:p>
      </dgm:t>
    </dgm:pt>
    <dgm:pt modelId="{A4F707F1-8199-41FE-98B9-75C313E858DC}" type="parTrans" cxnId="{10A8EEB1-71C8-4B94-9122-3AFD4256AFF8}">
      <dgm:prSet/>
      <dgm:spPr/>
      <dgm:t>
        <a:bodyPr/>
        <a:lstStyle/>
        <a:p>
          <a:endParaRPr lang="en-US"/>
        </a:p>
      </dgm:t>
    </dgm:pt>
    <dgm:pt modelId="{F96EE00E-5C80-4989-A065-70ED07B6C967}" type="sibTrans" cxnId="{10A8EEB1-71C8-4B94-9122-3AFD4256AFF8}">
      <dgm:prSet/>
      <dgm:spPr/>
      <dgm:t>
        <a:bodyPr/>
        <a:lstStyle/>
        <a:p>
          <a:endParaRPr lang="en-US"/>
        </a:p>
      </dgm:t>
    </dgm:pt>
    <dgm:pt modelId="{1F06124B-901F-4462-B338-5360F4B6D651}">
      <dgm:prSet/>
      <dgm:spPr/>
      <dgm:t>
        <a:bodyPr/>
        <a:lstStyle/>
        <a:p>
          <a:r>
            <a:rPr lang="en-US"/>
            <a:t>Do not return to work after 7 days if you still have a temperature (normal temperature for 48 hrs) </a:t>
          </a:r>
        </a:p>
      </dgm:t>
    </dgm:pt>
    <dgm:pt modelId="{035C78CC-8D51-4D0C-A1DD-36D63C857D8E}" type="parTrans" cxnId="{D723C749-1AC6-4B16-9036-0595CF1AF047}">
      <dgm:prSet/>
      <dgm:spPr/>
      <dgm:t>
        <a:bodyPr/>
        <a:lstStyle/>
        <a:p>
          <a:endParaRPr lang="en-US"/>
        </a:p>
      </dgm:t>
    </dgm:pt>
    <dgm:pt modelId="{F16F330F-0375-4EBD-80FA-FFBD48028B32}" type="sibTrans" cxnId="{D723C749-1AC6-4B16-9036-0595CF1AF047}">
      <dgm:prSet/>
      <dgm:spPr/>
      <dgm:t>
        <a:bodyPr/>
        <a:lstStyle/>
        <a:p>
          <a:endParaRPr lang="en-US"/>
        </a:p>
      </dgm:t>
    </dgm:pt>
    <dgm:pt modelId="{EA9A2B18-D20B-43A1-9BA1-A64C7A22F2E9}">
      <dgm:prSet/>
      <dgm:spPr/>
      <dgm:t>
        <a:bodyPr/>
        <a:lstStyle/>
        <a:p>
          <a:r>
            <a:rPr lang="en-US"/>
            <a:t>Staff at high risk of complications from COVID-19</a:t>
          </a:r>
        </a:p>
      </dgm:t>
    </dgm:pt>
    <dgm:pt modelId="{3484AE0F-FE14-4BFE-808D-004F6F4CE23B}" type="parTrans" cxnId="{81A9F48D-3446-44E5-939D-002C21418355}">
      <dgm:prSet/>
      <dgm:spPr/>
      <dgm:t>
        <a:bodyPr/>
        <a:lstStyle/>
        <a:p>
          <a:endParaRPr lang="en-US"/>
        </a:p>
      </dgm:t>
    </dgm:pt>
    <dgm:pt modelId="{18281591-D7ED-4293-9991-E15E7162C9AC}" type="sibTrans" cxnId="{81A9F48D-3446-44E5-939D-002C21418355}">
      <dgm:prSet/>
      <dgm:spPr/>
      <dgm:t>
        <a:bodyPr/>
        <a:lstStyle/>
        <a:p>
          <a:endParaRPr lang="en-US"/>
        </a:p>
      </dgm:t>
    </dgm:pt>
    <dgm:pt modelId="{6033F1EB-D570-4DAF-8008-A588B47EBEE1}">
      <dgm:prSet/>
      <dgm:spPr/>
      <dgm:t>
        <a:bodyPr/>
        <a:lstStyle/>
        <a:p>
          <a:r>
            <a:rPr lang="en-US"/>
            <a:t>risk-assessment to manage their deployment</a:t>
          </a:r>
        </a:p>
      </dgm:t>
    </dgm:pt>
    <dgm:pt modelId="{57F0AFE9-7BF6-4CAF-AC69-086E446313B9}" type="parTrans" cxnId="{2CEAF64E-63C4-457C-8F48-1F96ECFB840B}">
      <dgm:prSet/>
      <dgm:spPr/>
      <dgm:t>
        <a:bodyPr/>
        <a:lstStyle/>
        <a:p>
          <a:endParaRPr lang="en-US"/>
        </a:p>
      </dgm:t>
    </dgm:pt>
    <dgm:pt modelId="{9AB1225C-FACB-433D-95FE-8EBD75A795D6}" type="sibTrans" cxnId="{2CEAF64E-63C4-457C-8F48-1F96ECFB840B}">
      <dgm:prSet/>
      <dgm:spPr/>
      <dgm:t>
        <a:bodyPr/>
        <a:lstStyle/>
        <a:p>
          <a:endParaRPr lang="en-US"/>
        </a:p>
      </dgm:t>
    </dgm:pt>
    <dgm:pt modelId="{48B0B0A5-EA03-0C48-8788-AF35802B64B6}" type="pres">
      <dgm:prSet presAssocID="{D23AFB10-4DE8-4370-B5FA-9332134199E2}" presName="Name0" presStyleCnt="0">
        <dgm:presLayoutVars>
          <dgm:dir/>
          <dgm:animLvl val="lvl"/>
          <dgm:resizeHandles val="exact"/>
        </dgm:presLayoutVars>
      </dgm:prSet>
      <dgm:spPr/>
    </dgm:pt>
    <dgm:pt modelId="{2D404F5C-F24D-E547-A40E-0FAFEC8D95B4}" type="pres">
      <dgm:prSet presAssocID="{EB0378DC-AEF2-4957-8F9F-5FB43AB72576}" presName="linNode" presStyleCnt="0"/>
      <dgm:spPr/>
    </dgm:pt>
    <dgm:pt modelId="{0E436D7F-7851-3D4C-A41D-50C473B1AFE4}" type="pres">
      <dgm:prSet presAssocID="{EB0378DC-AEF2-4957-8F9F-5FB43AB72576}" presName="parentText" presStyleLbl="node1" presStyleIdx="0" presStyleCnt="4">
        <dgm:presLayoutVars>
          <dgm:chMax val="1"/>
          <dgm:bulletEnabled val="1"/>
        </dgm:presLayoutVars>
      </dgm:prSet>
      <dgm:spPr/>
    </dgm:pt>
    <dgm:pt modelId="{CC3D9C4A-3C03-C54A-AB56-6A9FB0BF3425}" type="pres">
      <dgm:prSet presAssocID="{EB0378DC-AEF2-4957-8F9F-5FB43AB72576}" presName="descendantText" presStyleLbl="alignAccFollowNode1" presStyleIdx="0" presStyleCnt="3">
        <dgm:presLayoutVars>
          <dgm:bulletEnabled val="1"/>
        </dgm:presLayoutVars>
      </dgm:prSet>
      <dgm:spPr/>
    </dgm:pt>
    <dgm:pt modelId="{960CB0E5-F3F9-AE43-87A6-222DA6E86869}" type="pres">
      <dgm:prSet presAssocID="{C1560CFB-E99A-4BDD-B62A-6CECF6417721}" presName="sp" presStyleCnt="0"/>
      <dgm:spPr/>
    </dgm:pt>
    <dgm:pt modelId="{A429CBA6-CD58-5E4D-8F8B-E34B0C7E6DD9}" type="pres">
      <dgm:prSet presAssocID="{73910E46-4498-4360-8B0B-3AA8709FB793}" presName="linNode" presStyleCnt="0"/>
      <dgm:spPr/>
    </dgm:pt>
    <dgm:pt modelId="{1BFA30F3-BEFD-844A-A719-837D50B59ADF}" type="pres">
      <dgm:prSet presAssocID="{73910E46-4498-4360-8B0B-3AA8709FB793}" presName="parentText" presStyleLbl="node1" presStyleIdx="1" presStyleCnt="4">
        <dgm:presLayoutVars>
          <dgm:chMax val="1"/>
          <dgm:bulletEnabled val="1"/>
        </dgm:presLayoutVars>
      </dgm:prSet>
      <dgm:spPr/>
    </dgm:pt>
    <dgm:pt modelId="{8FF1A82A-03E3-A649-B880-B1C92B582B9E}" type="pres">
      <dgm:prSet presAssocID="{978800A8-A469-4E49-B5BA-20C2B6DEF37B}" presName="sp" presStyleCnt="0"/>
      <dgm:spPr/>
    </dgm:pt>
    <dgm:pt modelId="{54AC62F0-463A-9645-82B2-FD962971C1E9}" type="pres">
      <dgm:prSet presAssocID="{0405EB2A-78FC-4CE0-8C05-82DA94491782}" presName="linNode" presStyleCnt="0"/>
      <dgm:spPr/>
    </dgm:pt>
    <dgm:pt modelId="{1DC39BEB-052A-7344-993E-F0DC322E42A2}" type="pres">
      <dgm:prSet presAssocID="{0405EB2A-78FC-4CE0-8C05-82DA94491782}" presName="parentText" presStyleLbl="node1" presStyleIdx="2" presStyleCnt="4">
        <dgm:presLayoutVars>
          <dgm:chMax val="1"/>
          <dgm:bulletEnabled val="1"/>
        </dgm:presLayoutVars>
      </dgm:prSet>
      <dgm:spPr/>
    </dgm:pt>
    <dgm:pt modelId="{7142C1CD-9023-814B-B831-B17191F5C80E}" type="pres">
      <dgm:prSet presAssocID="{0405EB2A-78FC-4CE0-8C05-82DA94491782}" presName="descendantText" presStyleLbl="alignAccFollowNode1" presStyleIdx="1" presStyleCnt="3">
        <dgm:presLayoutVars>
          <dgm:bulletEnabled val="1"/>
        </dgm:presLayoutVars>
      </dgm:prSet>
      <dgm:spPr/>
    </dgm:pt>
    <dgm:pt modelId="{328582DA-411D-BA49-B363-2773B6E2320D}" type="pres">
      <dgm:prSet presAssocID="{EDD7BD26-D1DB-4978-8F7C-2748910279B0}" presName="sp" presStyleCnt="0"/>
      <dgm:spPr/>
    </dgm:pt>
    <dgm:pt modelId="{41073A94-38F4-0D49-8FBC-DF9AF6CB63CA}" type="pres">
      <dgm:prSet presAssocID="{EA9A2B18-D20B-43A1-9BA1-A64C7A22F2E9}" presName="linNode" presStyleCnt="0"/>
      <dgm:spPr/>
    </dgm:pt>
    <dgm:pt modelId="{C866DE8E-C2D1-C542-9B07-D9D66070840F}" type="pres">
      <dgm:prSet presAssocID="{EA9A2B18-D20B-43A1-9BA1-A64C7A22F2E9}" presName="parentText" presStyleLbl="node1" presStyleIdx="3" presStyleCnt="4">
        <dgm:presLayoutVars>
          <dgm:chMax val="1"/>
          <dgm:bulletEnabled val="1"/>
        </dgm:presLayoutVars>
      </dgm:prSet>
      <dgm:spPr/>
    </dgm:pt>
    <dgm:pt modelId="{49EABA3D-6D44-BC4B-A6B0-31223F72915A}" type="pres">
      <dgm:prSet presAssocID="{EA9A2B18-D20B-43A1-9BA1-A64C7A22F2E9}" presName="descendantText" presStyleLbl="alignAccFollowNode1" presStyleIdx="2" presStyleCnt="3">
        <dgm:presLayoutVars>
          <dgm:bulletEnabled val="1"/>
        </dgm:presLayoutVars>
      </dgm:prSet>
      <dgm:spPr/>
    </dgm:pt>
  </dgm:ptLst>
  <dgm:cxnLst>
    <dgm:cxn modelId="{1066AA06-4A40-40CA-A616-5B3F45B7F539}" srcId="{D23AFB10-4DE8-4370-B5FA-9332134199E2}" destId="{0405EB2A-78FC-4CE0-8C05-82DA94491782}" srcOrd="2" destOrd="0" parTransId="{4CA13CFC-FAEF-4D51-91A8-4BE8B6DAC923}" sibTransId="{EDD7BD26-D1DB-4978-8F7C-2748910279B0}"/>
    <dgm:cxn modelId="{C263BE2A-56C7-45FB-948E-93C05D49D0E6}" srcId="{D23AFB10-4DE8-4370-B5FA-9332134199E2}" destId="{73910E46-4498-4360-8B0B-3AA8709FB793}" srcOrd="1" destOrd="0" parTransId="{99A5F649-0243-4624-A4BB-DF57A1E0BDBC}" sibTransId="{978800A8-A469-4E49-B5BA-20C2B6DEF37B}"/>
    <dgm:cxn modelId="{13BC0333-8F14-4517-9694-6975F846B21A}" srcId="{D23AFB10-4DE8-4370-B5FA-9332134199E2}" destId="{EB0378DC-AEF2-4957-8F9F-5FB43AB72576}" srcOrd="0" destOrd="0" parTransId="{98F54C17-B575-4D47-B0C8-C09B744A82F5}" sibTransId="{C1560CFB-E99A-4BDD-B62A-6CECF6417721}"/>
    <dgm:cxn modelId="{7B986336-ADAC-0E40-A9D1-00974456D465}" type="presOf" srcId="{EB0378DC-AEF2-4957-8F9F-5FB43AB72576}" destId="{0E436D7F-7851-3D4C-A41D-50C473B1AFE4}" srcOrd="0" destOrd="0" presId="urn:microsoft.com/office/officeart/2005/8/layout/vList5"/>
    <dgm:cxn modelId="{A3FB6F3D-5F6C-E84B-89B3-41F15835BC67}" type="presOf" srcId="{EA9A2B18-D20B-43A1-9BA1-A64C7A22F2E9}" destId="{C866DE8E-C2D1-C542-9B07-D9D66070840F}" srcOrd="0" destOrd="0" presId="urn:microsoft.com/office/officeart/2005/8/layout/vList5"/>
    <dgm:cxn modelId="{47378B3D-132A-5447-A801-028E8799FE85}" type="presOf" srcId="{EF2DBC1A-1249-42E3-A99C-C3FBB2BAE34B}" destId="{CC3D9C4A-3C03-C54A-AB56-6A9FB0BF3425}" srcOrd="0" destOrd="0" presId="urn:microsoft.com/office/officeart/2005/8/layout/vList5"/>
    <dgm:cxn modelId="{9CE19341-7026-2049-8D8B-FCFB021A3A10}" type="presOf" srcId="{1F06124B-901F-4462-B338-5360F4B6D651}" destId="{7142C1CD-9023-814B-B831-B17191F5C80E}" srcOrd="0" destOrd="1" presId="urn:microsoft.com/office/officeart/2005/8/layout/vList5"/>
    <dgm:cxn modelId="{D723C749-1AC6-4B16-9036-0595CF1AF047}" srcId="{0405EB2A-78FC-4CE0-8C05-82DA94491782}" destId="{1F06124B-901F-4462-B338-5360F4B6D651}" srcOrd="1" destOrd="0" parTransId="{035C78CC-8D51-4D0C-A1DD-36D63C857D8E}" sibTransId="{F16F330F-0375-4EBD-80FA-FFBD48028B32}"/>
    <dgm:cxn modelId="{999F056C-0511-9042-A7EE-C1578B34E7BD}" type="presOf" srcId="{6033F1EB-D570-4DAF-8008-A588B47EBEE1}" destId="{49EABA3D-6D44-BC4B-A6B0-31223F72915A}" srcOrd="0" destOrd="0" presId="urn:microsoft.com/office/officeart/2005/8/layout/vList5"/>
    <dgm:cxn modelId="{2CEAF64E-63C4-457C-8F48-1F96ECFB840B}" srcId="{EA9A2B18-D20B-43A1-9BA1-A64C7A22F2E9}" destId="{6033F1EB-D570-4DAF-8008-A588B47EBEE1}" srcOrd="0" destOrd="0" parTransId="{57F0AFE9-7BF6-4CAF-AC69-086E446313B9}" sibTransId="{9AB1225C-FACB-433D-95FE-8EBD75A795D6}"/>
    <dgm:cxn modelId="{81A9F48D-3446-44E5-939D-002C21418355}" srcId="{D23AFB10-4DE8-4370-B5FA-9332134199E2}" destId="{EA9A2B18-D20B-43A1-9BA1-A64C7A22F2E9}" srcOrd="3" destOrd="0" parTransId="{3484AE0F-FE14-4BFE-808D-004F6F4CE23B}" sibTransId="{18281591-D7ED-4293-9991-E15E7162C9AC}"/>
    <dgm:cxn modelId="{73DD5E93-2BB4-0141-BECA-ED22BA63FADC}" type="presOf" srcId="{0405EB2A-78FC-4CE0-8C05-82DA94491782}" destId="{1DC39BEB-052A-7344-993E-F0DC322E42A2}" srcOrd="0" destOrd="0" presId="urn:microsoft.com/office/officeart/2005/8/layout/vList5"/>
    <dgm:cxn modelId="{2886BDB1-765D-114F-8F9D-125256CC6B29}" type="presOf" srcId="{73910E46-4498-4360-8B0B-3AA8709FB793}" destId="{1BFA30F3-BEFD-844A-A719-837D50B59ADF}" srcOrd="0" destOrd="0" presId="urn:microsoft.com/office/officeart/2005/8/layout/vList5"/>
    <dgm:cxn modelId="{10A8EEB1-71C8-4B94-9122-3AFD4256AFF8}" srcId="{0405EB2A-78FC-4CE0-8C05-82DA94491782}" destId="{76CF51AA-B6CA-4118-B8B8-558E7073525A}" srcOrd="0" destOrd="0" parTransId="{A4F707F1-8199-41FE-98B9-75C313E858DC}" sibTransId="{F96EE00E-5C80-4989-A065-70ED07B6C967}"/>
    <dgm:cxn modelId="{2D4474C0-AB11-48F0-9535-EDB06CC24934}" srcId="{EB0378DC-AEF2-4957-8F9F-5FB43AB72576}" destId="{EF2DBC1A-1249-42E3-A99C-C3FBB2BAE34B}" srcOrd="0" destOrd="0" parTransId="{F2315072-4E57-419B-88E4-9A6FF44D51E5}" sibTransId="{138C6F47-A724-494D-8592-85E3886983A4}"/>
    <dgm:cxn modelId="{0DA718E1-BE35-E946-B344-43C8924C013E}" type="presOf" srcId="{76CF51AA-B6CA-4118-B8B8-558E7073525A}" destId="{7142C1CD-9023-814B-B831-B17191F5C80E}" srcOrd="0" destOrd="0" presId="urn:microsoft.com/office/officeart/2005/8/layout/vList5"/>
    <dgm:cxn modelId="{F1E205F7-A735-D74B-9D59-31AD4D14AF5E}" type="presOf" srcId="{D23AFB10-4DE8-4370-B5FA-9332134199E2}" destId="{48B0B0A5-EA03-0C48-8788-AF35802B64B6}" srcOrd="0" destOrd="0" presId="urn:microsoft.com/office/officeart/2005/8/layout/vList5"/>
    <dgm:cxn modelId="{EBAEBCBC-183C-6A4B-A78F-13A2CC1D0379}" type="presParOf" srcId="{48B0B0A5-EA03-0C48-8788-AF35802B64B6}" destId="{2D404F5C-F24D-E547-A40E-0FAFEC8D95B4}" srcOrd="0" destOrd="0" presId="urn:microsoft.com/office/officeart/2005/8/layout/vList5"/>
    <dgm:cxn modelId="{692A8B04-1995-FF4D-AA9E-36920CBABD39}" type="presParOf" srcId="{2D404F5C-F24D-E547-A40E-0FAFEC8D95B4}" destId="{0E436D7F-7851-3D4C-A41D-50C473B1AFE4}" srcOrd="0" destOrd="0" presId="urn:microsoft.com/office/officeart/2005/8/layout/vList5"/>
    <dgm:cxn modelId="{71C49437-E487-EB4F-9215-D03959CFFE94}" type="presParOf" srcId="{2D404F5C-F24D-E547-A40E-0FAFEC8D95B4}" destId="{CC3D9C4A-3C03-C54A-AB56-6A9FB0BF3425}" srcOrd="1" destOrd="0" presId="urn:microsoft.com/office/officeart/2005/8/layout/vList5"/>
    <dgm:cxn modelId="{6ED46FE9-967A-B04C-817E-5CAD964F4735}" type="presParOf" srcId="{48B0B0A5-EA03-0C48-8788-AF35802B64B6}" destId="{960CB0E5-F3F9-AE43-87A6-222DA6E86869}" srcOrd="1" destOrd="0" presId="urn:microsoft.com/office/officeart/2005/8/layout/vList5"/>
    <dgm:cxn modelId="{E49D68D1-9B81-F541-88EF-D5DFC22A6298}" type="presParOf" srcId="{48B0B0A5-EA03-0C48-8788-AF35802B64B6}" destId="{A429CBA6-CD58-5E4D-8F8B-E34B0C7E6DD9}" srcOrd="2" destOrd="0" presId="urn:microsoft.com/office/officeart/2005/8/layout/vList5"/>
    <dgm:cxn modelId="{A3296DF1-5A87-304A-86DE-F35DA6A4D2A1}" type="presParOf" srcId="{A429CBA6-CD58-5E4D-8F8B-E34B0C7E6DD9}" destId="{1BFA30F3-BEFD-844A-A719-837D50B59ADF}" srcOrd="0" destOrd="0" presId="urn:microsoft.com/office/officeart/2005/8/layout/vList5"/>
    <dgm:cxn modelId="{A1D7A495-42F6-364F-A8F6-BB8BF8F9B1C5}" type="presParOf" srcId="{48B0B0A5-EA03-0C48-8788-AF35802B64B6}" destId="{8FF1A82A-03E3-A649-B880-B1C92B582B9E}" srcOrd="3" destOrd="0" presId="urn:microsoft.com/office/officeart/2005/8/layout/vList5"/>
    <dgm:cxn modelId="{FC91691E-EF42-CC45-9073-24706EBBA982}" type="presParOf" srcId="{48B0B0A5-EA03-0C48-8788-AF35802B64B6}" destId="{54AC62F0-463A-9645-82B2-FD962971C1E9}" srcOrd="4" destOrd="0" presId="urn:microsoft.com/office/officeart/2005/8/layout/vList5"/>
    <dgm:cxn modelId="{61252243-323E-4744-BE6D-39DAE99AB653}" type="presParOf" srcId="{54AC62F0-463A-9645-82B2-FD962971C1E9}" destId="{1DC39BEB-052A-7344-993E-F0DC322E42A2}" srcOrd="0" destOrd="0" presId="urn:microsoft.com/office/officeart/2005/8/layout/vList5"/>
    <dgm:cxn modelId="{153D8841-6F1B-0F4F-8681-A01C8E2E0245}" type="presParOf" srcId="{54AC62F0-463A-9645-82B2-FD962971C1E9}" destId="{7142C1CD-9023-814B-B831-B17191F5C80E}" srcOrd="1" destOrd="0" presId="urn:microsoft.com/office/officeart/2005/8/layout/vList5"/>
    <dgm:cxn modelId="{AC52D188-5361-5543-A630-0A2DB581181F}" type="presParOf" srcId="{48B0B0A5-EA03-0C48-8788-AF35802B64B6}" destId="{328582DA-411D-BA49-B363-2773B6E2320D}" srcOrd="5" destOrd="0" presId="urn:microsoft.com/office/officeart/2005/8/layout/vList5"/>
    <dgm:cxn modelId="{C597E6F2-2C8A-7D4F-BCD7-6FD0D718BABB}" type="presParOf" srcId="{48B0B0A5-EA03-0C48-8788-AF35802B64B6}" destId="{41073A94-38F4-0D49-8FBC-DF9AF6CB63CA}" srcOrd="6" destOrd="0" presId="urn:microsoft.com/office/officeart/2005/8/layout/vList5"/>
    <dgm:cxn modelId="{81578D7B-6295-C04E-A280-D75B87DC88C5}" type="presParOf" srcId="{41073A94-38F4-0D49-8FBC-DF9AF6CB63CA}" destId="{C866DE8E-C2D1-C542-9B07-D9D66070840F}" srcOrd="0" destOrd="0" presId="urn:microsoft.com/office/officeart/2005/8/layout/vList5"/>
    <dgm:cxn modelId="{316B33A2-BF99-D344-B737-FAAA19F0CA44}" type="presParOf" srcId="{41073A94-38F4-0D49-8FBC-DF9AF6CB63CA}" destId="{49EABA3D-6D44-BC4B-A6B0-31223F72915A}"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9B712-E647-6D49-BAA1-B4471B8EF8DF}">
      <dsp:nvSpPr>
        <dsp:cNvPr id="0" name=""/>
        <dsp:cNvSpPr/>
      </dsp:nvSpPr>
      <dsp:spPr>
        <a:xfrm>
          <a:off x="0" y="465755"/>
          <a:ext cx="6588691" cy="120458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t>Source control:</a:t>
          </a:r>
          <a:r>
            <a:rPr lang="en-GB" sz="1700" kern="1200"/>
            <a:t> put a mask on the patient/resident e.g. if they can tolerate it when they are moved outside of their room</a:t>
          </a:r>
          <a:endParaRPr lang="en-US" sz="1700" kern="1200"/>
        </a:p>
      </dsp:txBody>
      <dsp:txXfrm>
        <a:off x="58803" y="524558"/>
        <a:ext cx="6471085" cy="1086982"/>
      </dsp:txXfrm>
    </dsp:sp>
    <dsp:sp modelId="{F034BBC0-ABAC-3D40-97EA-11895DEE43CD}">
      <dsp:nvSpPr>
        <dsp:cNvPr id="0" name=""/>
        <dsp:cNvSpPr/>
      </dsp:nvSpPr>
      <dsp:spPr>
        <a:xfrm>
          <a:off x="0" y="1719303"/>
          <a:ext cx="6588691" cy="1204588"/>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dirty="0"/>
            <a:t>Ensure appropriate ‘patient’ placement</a:t>
          </a:r>
          <a:r>
            <a:rPr lang="en-GB" sz="1700" kern="1200" dirty="0"/>
            <a:t> in a single room if possible. In </a:t>
          </a:r>
          <a:r>
            <a:rPr lang="en-GB" sz="1700" i="1" kern="1200" dirty="0"/>
            <a:t>long-term care</a:t>
          </a:r>
          <a:r>
            <a:rPr lang="en-GB" sz="1700" kern="1200" dirty="0"/>
            <a:t> and other residential settings, make decisions regarding ‘patient’ placement on a case-by-case basis considering infection risks to other residents  in the room and available alternatives. </a:t>
          </a:r>
          <a:endParaRPr lang="en-US" sz="1700" kern="1200" dirty="0"/>
        </a:p>
      </dsp:txBody>
      <dsp:txXfrm>
        <a:off x="58803" y="1778106"/>
        <a:ext cx="6471085" cy="1086982"/>
      </dsp:txXfrm>
    </dsp:sp>
    <dsp:sp modelId="{444F13E6-7114-F14F-B6B6-EBEFE848E626}">
      <dsp:nvSpPr>
        <dsp:cNvPr id="0" name=""/>
        <dsp:cNvSpPr/>
      </dsp:nvSpPr>
      <dsp:spPr>
        <a:xfrm>
          <a:off x="0" y="2972851"/>
          <a:ext cx="6588691" cy="1204588"/>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t>Use personal protective equipment (PPE) appropriately.</a:t>
          </a:r>
          <a:r>
            <a:rPr lang="en-GB" sz="1700" kern="1200"/>
            <a:t>  Use of appropriate mask and eye/face protection (goggles / visor within 2 metres)</a:t>
          </a:r>
          <a:endParaRPr lang="en-US" sz="1700" kern="1200"/>
        </a:p>
      </dsp:txBody>
      <dsp:txXfrm>
        <a:off x="58803" y="3031654"/>
        <a:ext cx="6471085" cy="1086982"/>
      </dsp:txXfrm>
    </dsp:sp>
    <dsp:sp modelId="{D2FAF29B-B83A-E445-8A7B-234CC5E89AF3}">
      <dsp:nvSpPr>
        <dsp:cNvPr id="0" name=""/>
        <dsp:cNvSpPr/>
      </dsp:nvSpPr>
      <dsp:spPr>
        <a:xfrm>
          <a:off x="0" y="4226399"/>
          <a:ext cx="6588691" cy="120458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t>Limit transport and movement </a:t>
          </a:r>
          <a:r>
            <a:rPr lang="en-GB" sz="1700" kern="1200"/>
            <a:t>outside of the room to medically-necessary purposes.</a:t>
          </a:r>
          <a:endParaRPr lang="en-US" sz="1700" kern="1200"/>
        </a:p>
      </dsp:txBody>
      <dsp:txXfrm>
        <a:off x="58803" y="4285202"/>
        <a:ext cx="6471085" cy="1086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2A851-DF98-534C-A5EE-227CEA660C1B}">
      <dsp:nvSpPr>
        <dsp:cNvPr id="0" name=""/>
        <dsp:cNvSpPr/>
      </dsp:nvSpPr>
      <dsp:spPr>
        <a:xfrm>
          <a:off x="0" y="1445"/>
          <a:ext cx="6588691" cy="14627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Evidence to date: COVID-19 is not considered an airborne infection </a:t>
          </a:r>
        </a:p>
      </dsp:txBody>
      <dsp:txXfrm>
        <a:off x="71403" y="72848"/>
        <a:ext cx="6445885" cy="1319899"/>
      </dsp:txXfrm>
    </dsp:sp>
    <dsp:sp modelId="{50FB289B-6FB5-DD45-9780-9F329D921965}">
      <dsp:nvSpPr>
        <dsp:cNvPr id="0" name=""/>
        <dsp:cNvSpPr/>
      </dsp:nvSpPr>
      <dsp:spPr>
        <a:xfrm>
          <a:off x="0" y="1478494"/>
          <a:ext cx="6588691" cy="146270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However there are certain procedures that can generate aerosols from respiratory secretions known as ‘aerosol generating procedures (AGPs)</a:t>
          </a:r>
        </a:p>
      </dsp:txBody>
      <dsp:txXfrm>
        <a:off x="71403" y="1549897"/>
        <a:ext cx="6445885" cy="1319899"/>
      </dsp:txXfrm>
    </dsp:sp>
    <dsp:sp modelId="{E12A2840-A1E9-604D-8BB6-F8992C4958B2}">
      <dsp:nvSpPr>
        <dsp:cNvPr id="0" name=""/>
        <dsp:cNvSpPr/>
      </dsp:nvSpPr>
      <dsp:spPr>
        <a:xfrm>
          <a:off x="0" y="2955543"/>
          <a:ext cx="6588691" cy="146270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Additional precautions are necessary when AGPs are taking place including the use of respirator masks</a:t>
          </a:r>
        </a:p>
      </dsp:txBody>
      <dsp:txXfrm>
        <a:off x="71403" y="3026946"/>
        <a:ext cx="6445885" cy="1319899"/>
      </dsp:txXfrm>
    </dsp:sp>
    <dsp:sp modelId="{A2003BB6-B52B-8A4B-9CCE-8005329D902D}">
      <dsp:nvSpPr>
        <dsp:cNvPr id="0" name=""/>
        <dsp:cNvSpPr/>
      </dsp:nvSpPr>
      <dsp:spPr>
        <a:xfrm>
          <a:off x="0" y="4432592"/>
          <a:ext cx="6588691" cy="146270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AGPs include: Intubation &amp; </a:t>
          </a:r>
          <a:r>
            <a:rPr lang="en-GB" sz="1600" kern="1200" dirty="0" err="1"/>
            <a:t>extubation</a:t>
          </a:r>
          <a:r>
            <a:rPr lang="en-GB" sz="1600" kern="1200" dirty="0"/>
            <a:t>, manual ventilation &amp; open suctioning of the respiratory tract,  sputum induction , non-invasive ventilation (BiPAP, CPAP), tracheostomy, bronchoscopy and other endoscopic procedures &amp; dental procedures using a high speed drill.</a:t>
          </a:r>
        </a:p>
        <a:p>
          <a:pPr marL="0" lvl="0" indent="0" algn="l" defTabSz="711200">
            <a:lnSpc>
              <a:spcPct val="90000"/>
            </a:lnSpc>
            <a:spcBef>
              <a:spcPct val="0"/>
            </a:spcBef>
            <a:spcAft>
              <a:spcPct val="35000"/>
            </a:spcAft>
            <a:buNone/>
          </a:pPr>
          <a:r>
            <a:rPr lang="en-GB" sz="1600" kern="1200" dirty="0"/>
            <a:t>Manual chest compression as part of CPR is also considered an AGP</a:t>
          </a:r>
          <a:endParaRPr lang="en-US" sz="1600" kern="1200" dirty="0"/>
        </a:p>
      </dsp:txBody>
      <dsp:txXfrm>
        <a:off x="71403" y="4503995"/>
        <a:ext cx="6445885" cy="13198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0DE97-2638-8A40-8F81-955C6E2D5E28}">
      <dsp:nvSpPr>
        <dsp:cNvPr id="0" name=""/>
        <dsp:cNvSpPr/>
      </dsp:nvSpPr>
      <dsp:spPr>
        <a:xfrm>
          <a:off x="0" y="76921"/>
          <a:ext cx="6588691" cy="8248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a:t>Possible case of COVID-19 in the care home: </a:t>
          </a:r>
          <a:r>
            <a:rPr lang="en-GB" sz="1500" kern="1200"/>
            <a:t>Any resident (or staff) with symptoms of COVID-19 (high temperature or new continuous cough), or new onset of influenza like illness or worsening shortness of breath. </a:t>
          </a:r>
          <a:endParaRPr lang="en-US" sz="1500" kern="1200"/>
        </a:p>
      </dsp:txBody>
      <dsp:txXfrm>
        <a:off x="40266" y="117187"/>
        <a:ext cx="6508159" cy="744318"/>
      </dsp:txXfrm>
    </dsp:sp>
    <dsp:sp modelId="{BAC8C6A3-2FB1-A14D-B8D7-91F722C6B3DA}">
      <dsp:nvSpPr>
        <dsp:cNvPr id="0" name=""/>
        <dsp:cNvSpPr/>
      </dsp:nvSpPr>
      <dsp:spPr>
        <a:xfrm>
          <a:off x="0" y="944971"/>
          <a:ext cx="6588691" cy="824850"/>
        </a:xfrm>
        <a:prstGeom prst="round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a:t>Confirmed case of COVID-19: </a:t>
          </a:r>
          <a:r>
            <a:rPr lang="en-GB" sz="1500" kern="1200"/>
            <a:t>Any resident (or staff) with laboratory confirmed diagnosis of COVID-19. </a:t>
          </a:r>
          <a:endParaRPr lang="en-US" sz="1500" kern="1200"/>
        </a:p>
      </dsp:txBody>
      <dsp:txXfrm>
        <a:off x="40266" y="985237"/>
        <a:ext cx="6508159" cy="744318"/>
      </dsp:txXfrm>
    </dsp:sp>
    <dsp:sp modelId="{BF4CD481-E313-F34E-8D97-6C6C55056E37}">
      <dsp:nvSpPr>
        <dsp:cNvPr id="0" name=""/>
        <dsp:cNvSpPr/>
      </dsp:nvSpPr>
      <dsp:spPr>
        <a:xfrm>
          <a:off x="0" y="1813021"/>
          <a:ext cx="6588691" cy="824850"/>
        </a:xfrm>
        <a:prstGeom prst="round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a:t>Infectious case: </a:t>
          </a:r>
          <a:r>
            <a:rPr lang="en-GB" sz="1500" kern="1200"/>
            <a:t>Anyone with the above symptoms is an infectious case for a period of 7 days from the onset of symptoms. </a:t>
          </a:r>
          <a:endParaRPr lang="en-US" sz="1500" kern="1200"/>
        </a:p>
      </dsp:txBody>
      <dsp:txXfrm>
        <a:off x="40266" y="1853287"/>
        <a:ext cx="6508159" cy="744318"/>
      </dsp:txXfrm>
    </dsp:sp>
    <dsp:sp modelId="{D0A28835-EBE5-C348-A5CD-83B892DD63AF}">
      <dsp:nvSpPr>
        <dsp:cNvPr id="0" name=""/>
        <dsp:cNvSpPr/>
      </dsp:nvSpPr>
      <dsp:spPr>
        <a:xfrm>
          <a:off x="0" y="2681071"/>
          <a:ext cx="6588691" cy="824850"/>
        </a:xfrm>
        <a:prstGeom prst="round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a:t>Resident contacts: Resident contacts are defined as residents that: </a:t>
          </a:r>
          <a:endParaRPr lang="en-US" sz="1500" kern="1200"/>
        </a:p>
      </dsp:txBody>
      <dsp:txXfrm>
        <a:off x="40266" y="2721337"/>
        <a:ext cx="6508159" cy="744318"/>
      </dsp:txXfrm>
    </dsp:sp>
    <dsp:sp modelId="{6D7CC7AD-B7C2-C947-8950-9F43B57ABEB7}">
      <dsp:nvSpPr>
        <dsp:cNvPr id="0" name=""/>
        <dsp:cNvSpPr/>
      </dsp:nvSpPr>
      <dsp:spPr>
        <a:xfrm>
          <a:off x="0" y="3505921"/>
          <a:ext cx="6588691" cy="62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191"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GB" sz="1200" kern="1200" dirty="0"/>
            <a:t>Live in the same unit / floor as the infectious case (e.g. share the same communal areas). </a:t>
          </a:r>
          <a:endParaRPr lang="en-US" sz="1200" kern="1200" dirty="0"/>
        </a:p>
        <a:p>
          <a:pPr marL="114300" lvl="1" indent="-114300" algn="l" defTabSz="533400">
            <a:lnSpc>
              <a:spcPct val="90000"/>
            </a:lnSpc>
            <a:spcBef>
              <a:spcPct val="0"/>
            </a:spcBef>
            <a:spcAft>
              <a:spcPct val="20000"/>
            </a:spcAft>
            <a:buChar char="•"/>
          </a:pPr>
          <a:r>
            <a:rPr lang="en-GB" sz="1200" b="1" kern="1200"/>
            <a:t>or </a:t>
          </a:r>
          <a:endParaRPr lang="en-US" sz="1200" kern="1200"/>
        </a:p>
        <a:p>
          <a:pPr marL="114300" lvl="1" indent="-114300" algn="l" defTabSz="533400">
            <a:lnSpc>
              <a:spcPct val="90000"/>
            </a:lnSpc>
            <a:spcBef>
              <a:spcPct val="0"/>
            </a:spcBef>
            <a:spcAft>
              <a:spcPct val="20000"/>
            </a:spcAft>
            <a:buChar char="•"/>
          </a:pPr>
          <a:r>
            <a:rPr lang="en-GB" sz="1200" kern="1200"/>
            <a:t>Have spent more than 15 minutes within 2 metres of an infectious case. </a:t>
          </a:r>
          <a:endParaRPr lang="en-US" sz="1200" kern="1200"/>
        </a:p>
      </dsp:txBody>
      <dsp:txXfrm>
        <a:off x="0" y="3505921"/>
        <a:ext cx="6588691" cy="621000"/>
      </dsp:txXfrm>
    </dsp:sp>
    <dsp:sp modelId="{E7A8A746-2E17-7341-AE86-6584E009978E}">
      <dsp:nvSpPr>
        <dsp:cNvPr id="0" name=""/>
        <dsp:cNvSpPr/>
      </dsp:nvSpPr>
      <dsp:spPr>
        <a:xfrm>
          <a:off x="0" y="4126921"/>
          <a:ext cx="6588691" cy="824850"/>
        </a:xfrm>
        <a:prstGeom prst="round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a:t>Staff contacts: </a:t>
          </a:r>
          <a:r>
            <a:rPr lang="en-GB" sz="1500" kern="1200"/>
            <a:t>Staff contacts are care home staff that have provided care within 2 metres to a possible or confirmed case of COVID-19 for more than 15 minutes. </a:t>
          </a:r>
          <a:endParaRPr lang="en-US" sz="1500" kern="1200"/>
        </a:p>
      </dsp:txBody>
      <dsp:txXfrm>
        <a:off x="40266" y="4167187"/>
        <a:ext cx="6508159" cy="744318"/>
      </dsp:txXfrm>
    </dsp:sp>
    <dsp:sp modelId="{C8E53778-662B-594C-A82E-BF05D2752066}">
      <dsp:nvSpPr>
        <dsp:cNvPr id="0" name=""/>
        <dsp:cNvSpPr/>
      </dsp:nvSpPr>
      <dsp:spPr>
        <a:xfrm>
          <a:off x="0" y="4994971"/>
          <a:ext cx="6588691" cy="82485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a:t>Outbreak: </a:t>
          </a:r>
          <a:r>
            <a:rPr lang="en-GB" sz="1500" kern="1200"/>
            <a:t>Two or more cases which meet the case definition of possible or confirmed case as above, within a 14-day period among either residents or staff in the care home. </a:t>
          </a:r>
          <a:endParaRPr lang="en-US" sz="1500" kern="1200"/>
        </a:p>
      </dsp:txBody>
      <dsp:txXfrm>
        <a:off x="40266" y="5035237"/>
        <a:ext cx="6508159" cy="7443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205EA-D509-8446-B185-1E84ECAEF23B}">
      <dsp:nvSpPr>
        <dsp:cNvPr id="0" name=""/>
        <dsp:cNvSpPr/>
      </dsp:nvSpPr>
      <dsp:spPr>
        <a:xfrm>
          <a:off x="0" y="174199"/>
          <a:ext cx="6588691" cy="10751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All symptomatic residents should be immediately isolated for 14 days from onset of symptoms. </a:t>
          </a:r>
          <a:endParaRPr lang="en-US" sz="1500" kern="1200"/>
        </a:p>
      </dsp:txBody>
      <dsp:txXfrm>
        <a:off x="52482" y="226681"/>
        <a:ext cx="6483727" cy="970144"/>
      </dsp:txXfrm>
    </dsp:sp>
    <dsp:sp modelId="{937B2948-CF43-5E4A-A04E-CFEA9E8BE472}">
      <dsp:nvSpPr>
        <dsp:cNvPr id="0" name=""/>
        <dsp:cNvSpPr/>
      </dsp:nvSpPr>
      <dsp:spPr>
        <a:xfrm>
          <a:off x="0" y="1292508"/>
          <a:ext cx="6588691" cy="1075108"/>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Symptomatic residents should ideally be isolated in single occupancy rooms with en-suite facilities or a dedicated bathroom/toilet facility</a:t>
          </a:r>
          <a:endParaRPr lang="en-US" sz="1500" kern="1200"/>
        </a:p>
      </dsp:txBody>
      <dsp:txXfrm>
        <a:off x="52482" y="1344990"/>
        <a:ext cx="6483727" cy="970144"/>
      </dsp:txXfrm>
    </dsp:sp>
    <dsp:sp modelId="{B5C44DB1-DC36-6445-BDDE-FA08989609B1}">
      <dsp:nvSpPr>
        <dsp:cNvPr id="0" name=""/>
        <dsp:cNvSpPr/>
      </dsp:nvSpPr>
      <dsp:spPr>
        <a:xfrm>
          <a:off x="0" y="2410817"/>
          <a:ext cx="6588691" cy="107510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If you have to transfer a symptomatic resident between rooms, the resident should ideally wear a surgical face mask. </a:t>
          </a:r>
          <a:endParaRPr lang="en-US" sz="1500" kern="1200"/>
        </a:p>
      </dsp:txBody>
      <dsp:txXfrm>
        <a:off x="52482" y="2463299"/>
        <a:ext cx="6483727" cy="970144"/>
      </dsp:txXfrm>
    </dsp:sp>
    <dsp:sp modelId="{3CA434D4-DE24-174D-83BB-7918B23FC0A9}">
      <dsp:nvSpPr>
        <dsp:cNvPr id="0" name=""/>
        <dsp:cNvSpPr/>
      </dsp:nvSpPr>
      <dsp:spPr>
        <a:xfrm>
          <a:off x="0" y="3529125"/>
          <a:ext cx="6588691" cy="1075108"/>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Clearly sign the rooms - indicating droplet precautions in addition to  standard precautions (airborne precautions if AGPs being carried out) at the entrance of the room. </a:t>
          </a:r>
          <a:endParaRPr lang="en-US" sz="1500" kern="1200"/>
        </a:p>
      </dsp:txBody>
      <dsp:txXfrm>
        <a:off x="52482" y="3581607"/>
        <a:ext cx="6483727" cy="970144"/>
      </dsp:txXfrm>
    </dsp:sp>
    <dsp:sp modelId="{704C93A9-7B32-664B-8E3E-645F8CEC69D3}">
      <dsp:nvSpPr>
        <dsp:cNvPr id="0" name=""/>
        <dsp:cNvSpPr/>
      </dsp:nvSpPr>
      <dsp:spPr>
        <a:xfrm>
          <a:off x="0" y="4647434"/>
          <a:ext cx="6588691" cy="107510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If possible, staff should only work with either symptomatic or asymptomatic residents. Staff who have had confirmed COVID-19 and recovered should care for COVID-19 patients/residents. Such staff must continue to follow the infection control precautions, including PPE as outlined in this document. </a:t>
          </a:r>
          <a:endParaRPr lang="en-US" sz="1500" kern="1200"/>
        </a:p>
      </dsp:txBody>
      <dsp:txXfrm>
        <a:off x="52482" y="4699916"/>
        <a:ext cx="6483727" cy="9701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7B103-C2AD-2E45-9C11-BFA9AA563B3D}">
      <dsp:nvSpPr>
        <dsp:cNvPr id="0" name=""/>
        <dsp:cNvSpPr/>
      </dsp:nvSpPr>
      <dsp:spPr>
        <a:xfrm>
          <a:off x="0" y="1411"/>
          <a:ext cx="6588691" cy="1141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Room door(s) should be kept closed where possible and safe to do so. Where this is not possible ensure the bed is moved to the furthest safe point in the room to try and achieve a 2 metres distance to the open door as part of a risk assessment. </a:t>
          </a:r>
          <a:endParaRPr lang="en-US" sz="1600" kern="1200"/>
        </a:p>
      </dsp:txBody>
      <dsp:txXfrm>
        <a:off x="55744" y="57155"/>
        <a:ext cx="6477203" cy="1030432"/>
      </dsp:txXfrm>
    </dsp:sp>
    <dsp:sp modelId="{8985DFC2-92E9-184F-9D0D-9D430E37CF6B}">
      <dsp:nvSpPr>
        <dsp:cNvPr id="0" name=""/>
        <dsp:cNvSpPr/>
      </dsp:nvSpPr>
      <dsp:spPr>
        <a:xfrm>
          <a:off x="0" y="1189411"/>
          <a:ext cx="6588691" cy="114192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All necessary procedures and care should be carried out within the resident’s room. Only essential staff (wearing PPE) should enter the resident’s room and the resident should stay in the room even for meals</a:t>
          </a:r>
          <a:endParaRPr lang="en-US" sz="1600" kern="1200"/>
        </a:p>
      </dsp:txBody>
      <dsp:txXfrm>
        <a:off x="55744" y="1245155"/>
        <a:ext cx="6477203" cy="1030432"/>
      </dsp:txXfrm>
    </dsp:sp>
    <dsp:sp modelId="{3AA50282-AC36-0A4D-AB29-D75DDB4C1034}">
      <dsp:nvSpPr>
        <dsp:cNvPr id="0" name=""/>
        <dsp:cNvSpPr/>
      </dsp:nvSpPr>
      <dsp:spPr>
        <a:xfrm>
          <a:off x="0" y="2377411"/>
          <a:ext cx="6588691" cy="114192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Entry and exit from the room should be minimised </a:t>
          </a:r>
          <a:endParaRPr lang="en-US" sz="1600" kern="1200"/>
        </a:p>
      </dsp:txBody>
      <dsp:txXfrm>
        <a:off x="55744" y="2433155"/>
        <a:ext cx="6477203" cy="1030432"/>
      </dsp:txXfrm>
    </dsp:sp>
    <dsp:sp modelId="{D0635712-3FD4-BD4B-8032-686D795B72FA}">
      <dsp:nvSpPr>
        <dsp:cNvPr id="0" name=""/>
        <dsp:cNvSpPr/>
      </dsp:nvSpPr>
      <dsp:spPr>
        <a:xfrm>
          <a:off x="0" y="3565411"/>
          <a:ext cx="6588691" cy="114192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Dedicate specific medical equipment (e.g. thermometers, blood pressure cuff, pulse oximeter, etc.) for the use of care home staff for residents with possible or confirmed COVID-19. Clean and disinfect equipment before re-use with another resident. </a:t>
          </a:r>
          <a:endParaRPr lang="en-US" sz="1600" kern="1200" dirty="0"/>
        </a:p>
      </dsp:txBody>
      <dsp:txXfrm>
        <a:off x="55744" y="3621155"/>
        <a:ext cx="6477203" cy="1030432"/>
      </dsp:txXfrm>
    </dsp:sp>
    <dsp:sp modelId="{58F0E29A-2023-CE45-AED5-E1DB3E0F7244}">
      <dsp:nvSpPr>
        <dsp:cNvPr id="0" name=""/>
        <dsp:cNvSpPr/>
      </dsp:nvSpPr>
      <dsp:spPr>
        <a:xfrm>
          <a:off x="0" y="4753411"/>
          <a:ext cx="6588691" cy="11419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Restrict sharing of personal devices / items (mobility devices, books, electronic gadgets) with other residents. </a:t>
          </a:r>
          <a:endParaRPr lang="en-US" sz="1600" kern="1200" dirty="0"/>
        </a:p>
      </dsp:txBody>
      <dsp:txXfrm>
        <a:off x="55744" y="4809155"/>
        <a:ext cx="6477203" cy="10304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D9C4A-3C03-C54A-AB56-6A9FB0BF3425}">
      <dsp:nvSpPr>
        <dsp:cNvPr id="0" name=""/>
        <dsp:cNvSpPr/>
      </dsp:nvSpPr>
      <dsp:spPr>
        <a:xfrm rot="5400000">
          <a:off x="3912518" y="-1395690"/>
          <a:ext cx="1135583" cy="421676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Acute onset fever (temperature over 37.5</a:t>
          </a:r>
          <a:r>
            <a:rPr lang="en-US" sz="1600" kern="1200" baseline="30000" dirty="0"/>
            <a:t>o</a:t>
          </a:r>
          <a:r>
            <a:rPr lang="en-US" sz="1600" kern="1200" dirty="0"/>
            <a:t>C, new persistent cough, breathlessness</a:t>
          </a:r>
        </a:p>
      </dsp:txBody>
      <dsp:txXfrm rot="-5400000">
        <a:off x="2371929" y="200334"/>
        <a:ext cx="4161327" cy="1024713"/>
      </dsp:txXfrm>
    </dsp:sp>
    <dsp:sp modelId="{0E436D7F-7851-3D4C-A41D-50C473B1AFE4}">
      <dsp:nvSpPr>
        <dsp:cNvPr id="0" name=""/>
        <dsp:cNvSpPr/>
      </dsp:nvSpPr>
      <dsp:spPr>
        <a:xfrm>
          <a:off x="0" y="2951"/>
          <a:ext cx="2371928" cy="14194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If you develop symptoms then DO NOT come into work:</a:t>
          </a:r>
        </a:p>
      </dsp:txBody>
      <dsp:txXfrm>
        <a:off x="69293" y="72244"/>
        <a:ext cx="2233342" cy="1280893"/>
      </dsp:txXfrm>
    </dsp:sp>
    <dsp:sp modelId="{1BFA30F3-BEFD-844A-A719-837D50B59ADF}">
      <dsp:nvSpPr>
        <dsp:cNvPr id="0" name=""/>
        <dsp:cNvSpPr/>
      </dsp:nvSpPr>
      <dsp:spPr>
        <a:xfrm>
          <a:off x="0" y="1493404"/>
          <a:ext cx="2371928" cy="141947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Inform your manager</a:t>
          </a:r>
        </a:p>
      </dsp:txBody>
      <dsp:txXfrm>
        <a:off x="69293" y="1562697"/>
        <a:ext cx="2233342" cy="1280893"/>
      </dsp:txXfrm>
    </dsp:sp>
    <dsp:sp modelId="{7142C1CD-9023-814B-B831-B17191F5C80E}">
      <dsp:nvSpPr>
        <dsp:cNvPr id="0" name=""/>
        <dsp:cNvSpPr/>
      </dsp:nvSpPr>
      <dsp:spPr>
        <a:xfrm rot="5400000">
          <a:off x="3912518" y="1585217"/>
          <a:ext cx="1135583" cy="4216762"/>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If your symptoms worsen contact NHS 111</a:t>
          </a:r>
        </a:p>
        <a:p>
          <a:pPr marL="171450" lvl="1" indent="-171450" algn="l" defTabSz="711200">
            <a:lnSpc>
              <a:spcPct val="90000"/>
            </a:lnSpc>
            <a:spcBef>
              <a:spcPct val="0"/>
            </a:spcBef>
            <a:spcAft>
              <a:spcPct val="15000"/>
            </a:spcAft>
            <a:buChar char="•"/>
          </a:pPr>
          <a:r>
            <a:rPr lang="en-US" sz="1600" kern="1200"/>
            <a:t>Do not return to work after 7 days if you still have a temperature (normal temperature for 48 hrs) </a:t>
          </a:r>
        </a:p>
      </dsp:txBody>
      <dsp:txXfrm rot="-5400000">
        <a:off x="2371929" y="3181242"/>
        <a:ext cx="4161327" cy="1024713"/>
      </dsp:txXfrm>
    </dsp:sp>
    <dsp:sp modelId="{1DC39BEB-052A-7344-993E-F0DC322E42A2}">
      <dsp:nvSpPr>
        <dsp:cNvPr id="0" name=""/>
        <dsp:cNvSpPr/>
      </dsp:nvSpPr>
      <dsp:spPr>
        <a:xfrm>
          <a:off x="0" y="2983858"/>
          <a:ext cx="2371928" cy="141947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Self-isolate at home for 7 days from onset of symptoms</a:t>
          </a:r>
        </a:p>
      </dsp:txBody>
      <dsp:txXfrm>
        <a:off x="69293" y="3053151"/>
        <a:ext cx="2233342" cy="1280893"/>
      </dsp:txXfrm>
    </dsp:sp>
    <dsp:sp modelId="{49EABA3D-6D44-BC4B-A6B0-31223F72915A}">
      <dsp:nvSpPr>
        <dsp:cNvPr id="0" name=""/>
        <dsp:cNvSpPr/>
      </dsp:nvSpPr>
      <dsp:spPr>
        <a:xfrm rot="5400000">
          <a:off x="3912518" y="3075670"/>
          <a:ext cx="1135583" cy="4216762"/>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risk-assessment to manage their deployment</a:t>
          </a:r>
        </a:p>
      </dsp:txBody>
      <dsp:txXfrm rot="-5400000">
        <a:off x="2371929" y="4671695"/>
        <a:ext cx="4161327" cy="1024713"/>
      </dsp:txXfrm>
    </dsp:sp>
    <dsp:sp modelId="{C866DE8E-C2D1-C542-9B07-D9D66070840F}">
      <dsp:nvSpPr>
        <dsp:cNvPr id="0" name=""/>
        <dsp:cNvSpPr/>
      </dsp:nvSpPr>
      <dsp:spPr>
        <a:xfrm>
          <a:off x="0" y="4474312"/>
          <a:ext cx="2371928" cy="14194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Staff at high risk of complications from COVID-19</a:t>
          </a:r>
        </a:p>
      </dsp:txBody>
      <dsp:txXfrm>
        <a:off x="69293" y="4543605"/>
        <a:ext cx="2233342" cy="12808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2A388-C530-C540-9BF7-C07FAF72E5A8}" type="datetimeFigureOut">
              <a:rPr lang="en-US" smtClean="0"/>
              <a:t>6/9/2020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07C20-DA96-9849-936F-BD98C49A25C8}" type="slidenum">
              <a:rPr lang="en-US" smtClean="0"/>
              <a:t>‹#›</a:t>
            </a:fld>
            <a:endParaRPr lang="en-US"/>
          </a:p>
        </p:txBody>
      </p:sp>
    </p:spTree>
    <p:extLst>
      <p:ext uri="{BB962C8B-B14F-4D97-AF65-F5344CB8AC3E}">
        <p14:creationId xmlns:p14="http://schemas.microsoft.com/office/powerpoint/2010/main" val="3575613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307C20-DA96-9849-936F-BD98C49A25C8}" type="slidenum">
              <a:rPr lang="en-US" smtClean="0"/>
              <a:t>2</a:t>
            </a:fld>
            <a:endParaRPr lang="en-US"/>
          </a:p>
        </p:txBody>
      </p:sp>
    </p:spTree>
    <p:extLst>
      <p:ext uri="{BB962C8B-B14F-4D97-AF65-F5344CB8AC3E}">
        <p14:creationId xmlns:p14="http://schemas.microsoft.com/office/powerpoint/2010/main" val="198621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307C20-DA96-9849-936F-BD98C49A25C8}" type="slidenum">
              <a:rPr lang="en-US" smtClean="0"/>
              <a:t>7</a:t>
            </a:fld>
            <a:endParaRPr lang="en-US"/>
          </a:p>
        </p:txBody>
      </p:sp>
    </p:spTree>
    <p:extLst>
      <p:ext uri="{BB962C8B-B14F-4D97-AF65-F5344CB8AC3E}">
        <p14:creationId xmlns:p14="http://schemas.microsoft.com/office/powerpoint/2010/main" val="1169290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307C20-DA96-9849-936F-BD98C49A25C8}" type="slidenum">
              <a:rPr lang="en-US" smtClean="0"/>
              <a:t>8</a:t>
            </a:fld>
            <a:endParaRPr lang="en-US"/>
          </a:p>
        </p:txBody>
      </p:sp>
    </p:spTree>
    <p:extLst>
      <p:ext uri="{BB962C8B-B14F-4D97-AF65-F5344CB8AC3E}">
        <p14:creationId xmlns:p14="http://schemas.microsoft.com/office/powerpoint/2010/main" val="3780249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1EE109AC-5F9C-994A-B534-245B585023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A1ACDA9B-C5CD-7147-A6A4-B8F0903F62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Where this is not practical, cohort symptomatic residents together in multi-occupancy rooms. Residents with suspected COVID-19 should be </a:t>
            </a:r>
            <a:r>
              <a:rPr lang="en-GB" dirty="0" err="1"/>
              <a:t>cohorted</a:t>
            </a:r>
            <a:r>
              <a:rPr lang="en-GB" dirty="0"/>
              <a:t> only with other residents with suspected COVID-19. Residents with suspected COVID-19 should not be </a:t>
            </a:r>
            <a:r>
              <a:rPr lang="en-GB" dirty="0" err="1"/>
              <a:t>cohorted</a:t>
            </a:r>
            <a:r>
              <a:rPr lang="en-GB" dirty="0"/>
              <a:t> with residents with confirmed COVID-19. </a:t>
            </a:r>
          </a:p>
          <a:p>
            <a:r>
              <a:rPr lang="en-GB" dirty="0"/>
              <a:t>Do not cohort suspected or confirmed patients next to immunocompromised residents. </a:t>
            </a:r>
          </a:p>
          <a:p>
            <a:endParaRPr lang="en-US" altLang="en-US" dirty="0"/>
          </a:p>
        </p:txBody>
      </p:sp>
      <p:sp>
        <p:nvSpPr>
          <p:cNvPr id="30723" name="Slide Number Placeholder 3">
            <a:extLst>
              <a:ext uri="{FF2B5EF4-FFF2-40B4-BE49-F238E27FC236}">
                <a16:creationId xmlns:a16="http://schemas.microsoft.com/office/drawing/2014/main" id="{7F4DA893-EC11-4940-B548-201F2252D3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B3A2FE-E060-F241-8F7B-2F4CC6C8E1C3}" type="slidenum">
              <a:rPr lang="en-GB" altLang="en-US"/>
              <a:pPr/>
              <a:t>10</a:t>
            </a:fld>
            <a:endParaRPr lang="en-GB" altLang="en-US"/>
          </a:p>
        </p:txBody>
      </p:sp>
    </p:spTree>
    <p:extLst>
      <p:ext uri="{BB962C8B-B14F-4D97-AF65-F5344CB8AC3E}">
        <p14:creationId xmlns:p14="http://schemas.microsoft.com/office/powerpoint/2010/main" val="1507444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a:t>
            </a:r>
            <a:r>
              <a:rPr lang="en-US" dirty="0" err="1"/>
              <a:t>Gov.uk</a:t>
            </a:r>
            <a:r>
              <a:rPr lang="en-US" dirty="0"/>
              <a:t> - self isolation </a:t>
            </a:r>
          </a:p>
        </p:txBody>
      </p:sp>
      <p:sp>
        <p:nvSpPr>
          <p:cNvPr id="4" name="Slide Number Placeholder 3"/>
          <p:cNvSpPr>
            <a:spLocks noGrp="1"/>
          </p:cNvSpPr>
          <p:nvPr>
            <p:ph type="sldNum" sz="quarter" idx="5"/>
          </p:nvPr>
        </p:nvSpPr>
        <p:spPr/>
        <p:txBody>
          <a:bodyPr/>
          <a:lstStyle/>
          <a:p>
            <a:fld id="{00307C20-DA96-9849-936F-BD98C49A25C8}" type="slidenum">
              <a:rPr lang="en-US" smtClean="0"/>
              <a:t>11</a:t>
            </a:fld>
            <a:endParaRPr lang="en-US"/>
          </a:p>
        </p:txBody>
      </p:sp>
    </p:spTree>
    <p:extLst>
      <p:ext uri="{BB962C8B-B14F-4D97-AF65-F5344CB8AC3E}">
        <p14:creationId xmlns:p14="http://schemas.microsoft.com/office/powerpoint/2010/main" val="35801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62BFA-80D4-704E-B177-DEBC24C2EAC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44BDAD8-E438-C147-9B87-C69819D308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EB0379C-8CBB-5149-ACD8-34E5101996F0}"/>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EDECB607-11A0-484D-B3AA-627DC381D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BF8B6-93A7-B64E-A34A-4D06016B1E2B}"/>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1978121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AA5AF-8907-0C44-83F6-10AA13DC279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FF68E5C-4C8D-A14E-AFFD-8CCB2FF5D9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F1D2ED1-ECBC-3D41-8AAB-4E9996BCB71D}"/>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748EFF6A-F6FC-5047-A89C-86ED4435B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9ECF1-971D-C44F-9F5A-71D5548AA870}"/>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55707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13415F-2D1E-6C44-8B14-0C9E15D1670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3659AC-5CE9-F846-B76D-5684DD66C8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2D7E27-9F95-DA40-B569-7589844E0F68}"/>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E99C0A0D-9A94-514F-B9BE-14CA81E7B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490F1-1362-9A47-928F-DE902880421F}"/>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466882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25D24-BA6C-6B4D-B796-393AAF9755C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8451635-4236-3744-80C3-758D92576E9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2B3DA1-9AA6-F648-A454-4BF336A3901C}"/>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E8F4442D-AAF8-5244-907D-104EAEDEF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ABBC3-631B-3644-99C9-B53314279F4F}"/>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2891706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5A9F-62FB-C44D-B352-48C54EC7E3C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2EF407A-2F07-0345-B0CC-C6EB21787F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67C82B8-064E-9340-A789-A0242B22C632}"/>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42B3B8FE-845B-3E44-85B0-3CBA84BB9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15A671-712F-8B48-9FCA-9A2C21FF29E5}"/>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1964552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634B5-495E-A548-B513-8CEF452FD27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B8F303-E3A7-BF44-A6A1-F0EFCDA4C88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5277C96-2BF5-FA45-8FD3-30620EC659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1321CA7-15C3-5E46-97E4-6C5BD7AB3403}"/>
              </a:ext>
            </a:extLst>
          </p:cNvPr>
          <p:cNvSpPr>
            <a:spLocks noGrp="1"/>
          </p:cNvSpPr>
          <p:nvPr>
            <p:ph type="dt" sz="half" idx="10"/>
          </p:nvPr>
        </p:nvSpPr>
        <p:spPr/>
        <p:txBody>
          <a:bodyPr/>
          <a:lstStyle/>
          <a:p>
            <a:r>
              <a:rPr lang="en-GB"/>
              <a:t>5/4/20</a:t>
            </a:r>
            <a:endParaRPr lang="en-US"/>
          </a:p>
        </p:txBody>
      </p:sp>
      <p:sp>
        <p:nvSpPr>
          <p:cNvPr id="6" name="Footer Placeholder 5">
            <a:extLst>
              <a:ext uri="{FF2B5EF4-FFF2-40B4-BE49-F238E27FC236}">
                <a16:creationId xmlns:a16="http://schemas.microsoft.com/office/drawing/2014/main" id="{2626DB0C-F12E-8440-822C-4639BD198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1AB7A-89B8-5640-8B76-C657458BD3D1}"/>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31363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E4242-37DE-9D4E-9986-8C8BD12AB81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E35AF2-C58B-9647-B7DB-0A8F6D765B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926778D-A36E-CB48-842E-6E6071A6393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C2D20F7-4E25-3C45-B96E-C50517F87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4A3341D-54F4-D44F-B882-43FCFF26C10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4FCC94E-FA11-1249-AD49-7198B2B16BEE}"/>
              </a:ext>
            </a:extLst>
          </p:cNvPr>
          <p:cNvSpPr>
            <a:spLocks noGrp="1"/>
          </p:cNvSpPr>
          <p:nvPr>
            <p:ph type="dt" sz="half" idx="10"/>
          </p:nvPr>
        </p:nvSpPr>
        <p:spPr/>
        <p:txBody>
          <a:bodyPr/>
          <a:lstStyle/>
          <a:p>
            <a:r>
              <a:rPr lang="en-GB"/>
              <a:t>5/4/20</a:t>
            </a:r>
            <a:endParaRPr lang="en-US"/>
          </a:p>
        </p:txBody>
      </p:sp>
      <p:sp>
        <p:nvSpPr>
          <p:cNvPr id="8" name="Footer Placeholder 7">
            <a:extLst>
              <a:ext uri="{FF2B5EF4-FFF2-40B4-BE49-F238E27FC236}">
                <a16:creationId xmlns:a16="http://schemas.microsoft.com/office/drawing/2014/main" id="{E5A36E65-1A6E-FB4A-BD32-08F26BFA3A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4E46C2-FA80-C740-950F-D532FCCAAD08}"/>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10288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59878-A6C4-4D4E-B819-7AC6DE5D589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DE38D47-DB09-0E45-9E05-A5E0AEC722BA}"/>
              </a:ext>
            </a:extLst>
          </p:cNvPr>
          <p:cNvSpPr>
            <a:spLocks noGrp="1"/>
          </p:cNvSpPr>
          <p:nvPr>
            <p:ph type="dt" sz="half" idx="10"/>
          </p:nvPr>
        </p:nvSpPr>
        <p:spPr/>
        <p:txBody>
          <a:bodyPr/>
          <a:lstStyle/>
          <a:p>
            <a:r>
              <a:rPr lang="en-GB"/>
              <a:t>5/4/20</a:t>
            </a:r>
            <a:endParaRPr lang="en-US"/>
          </a:p>
        </p:txBody>
      </p:sp>
      <p:sp>
        <p:nvSpPr>
          <p:cNvPr id="4" name="Footer Placeholder 3">
            <a:extLst>
              <a:ext uri="{FF2B5EF4-FFF2-40B4-BE49-F238E27FC236}">
                <a16:creationId xmlns:a16="http://schemas.microsoft.com/office/drawing/2014/main" id="{7F171355-11D3-8D4C-99DC-B9EC358FE9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AE0A1C-7D7A-BF4F-AB0E-4258E3664E95}"/>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1725698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5D6C3B-9F89-4047-8771-9DBEF0CF1B46}"/>
              </a:ext>
            </a:extLst>
          </p:cNvPr>
          <p:cNvSpPr>
            <a:spLocks noGrp="1"/>
          </p:cNvSpPr>
          <p:nvPr>
            <p:ph type="dt" sz="half" idx="10"/>
          </p:nvPr>
        </p:nvSpPr>
        <p:spPr/>
        <p:txBody>
          <a:bodyPr/>
          <a:lstStyle/>
          <a:p>
            <a:r>
              <a:rPr lang="en-GB"/>
              <a:t>5/4/20</a:t>
            </a:r>
            <a:endParaRPr lang="en-US"/>
          </a:p>
        </p:txBody>
      </p:sp>
      <p:sp>
        <p:nvSpPr>
          <p:cNvPr id="3" name="Footer Placeholder 2">
            <a:extLst>
              <a:ext uri="{FF2B5EF4-FFF2-40B4-BE49-F238E27FC236}">
                <a16:creationId xmlns:a16="http://schemas.microsoft.com/office/drawing/2014/main" id="{186F59A0-2DA1-384B-9F0C-7F318986E0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4F09BA-085A-4241-819B-74B0B092DC00}"/>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902007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DB76-89E1-4A4E-A8F7-E0ACA7AAB8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38F2F3E-5EB8-CB48-9729-36A9E89D7B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944839E-7AD2-3A4A-B727-43072BCF8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087985F-26AF-8E4E-B46D-EFAEE963DEDE}"/>
              </a:ext>
            </a:extLst>
          </p:cNvPr>
          <p:cNvSpPr>
            <a:spLocks noGrp="1"/>
          </p:cNvSpPr>
          <p:nvPr>
            <p:ph type="dt" sz="half" idx="10"/>
          </p:nvPr>
        </p:nvSpPr>
        <p:spPr/>
        <p:txBody>
          <a:bodyPr/>
          <a:lstStyle/>
          <a:p>
            <a:r>
              <a:rPr lang="en-GB"/>
              <a:t>5/4/20</a:t>
            </a:r>
            <a:endParaRPr lang="en-US"/>
          </a:p>
        </p:txBody>
      </p:sp>
      <p:sp>
        <p:nvSpPr>
          <p:cNvPr id="6" name="Footer Placeholder 5">
            <a:extLst>
              <a:ext uri="{FF2B5EF4-FFF2-40B4-BE49-F238E27FC236}">
                <a16:creationId xmlns:a16="http://schemas.microsoft.com/office/drawing/2014/main" id="{9A99B4A1-87A1-A74A-BE26-6402B8FE5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0042A-0E26-A44F-A248-F67358E92F67}"/>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2587825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6F01-8437-614B-9D45-A6D1106A47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BDB2AA3-52C5-E144-8FE3-F8EE3D1DC1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B7E39-6630-9C4E-9B03-B10A3DF1A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92121BB-B9E9-624B-ADAD-5F9338AFC0B6}"/>
              </a:ext>
            </a:extLst>
          </p:cNvPr>
          <p:cNvSpPr>
            <a:spLocks noGrp="1"/>
          </p:cNvSpPr>
          <p:nvPr>
            <p:ph type="dt" sz="half" idx="10"/>
          </p:nvPr>
        </p:nvSpPr>
        <p:spPr/>
        <p:txBody>
          <a:bodyPr/>
          <a:lstStyle/>
          <a:p>
            <a:r>
              <a:rPr lang="en-GB"/>
              <a:t>5/4/20</a:t>
            </a:r>
            <a:endParaRPr lang="en-US"/>
          </a:p>
        </p:txBody>
      </p:sp>
      <p:sp>
        <p:nvSpPr>
          <p:cNvPr id="6" name="Footer Placeholder 5">
            <a:extLst>
              <a:ext uri="{FF2B5EF4-FFF2-40B4-BE49-F238E27FC236}">
                <a16:creationId xmlns:a16="http://schemas.microsoft.com/office/drawing/2014/main" id="{D58D2CFA-29CA-F649-BAD1-268DF9C1DC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919E76-FEC6-DE4F-A93A-921EBF398D9F}"/>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284061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4955DC-5ACB-D649-B57B-F34F10667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5966850-B481-FE4F-96CB-9404691CB7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2BBADA-9509-EF48-BE91-D86ACDF4B2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5/4/20</a:t>
            </a:r>
            <a:endParaRPr lang="en-US"/>
          </a:p>
        </p:txBody>
      </p:sp>
      <p:sp>
        <p:nvSpPr>
          <p:cNvPr id="5" name="Footer Placeholder 4">
            <a:extLst>
              <a:ext uri="{FF2B5EF4-FFF2-40B4-BE49-F238E27FC236}">
                <a16:creationId xmlns:a16="http://schemas.microsoft.com/office/drawing/2014/main" id="{B071727C-37A0-B84F-976D-B9E431DC5B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6FD57-A0D2-2149-A52E-C77E901DD9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494084-10BB-3044-81B1-4C52BBE75E60}" type="slidenum">
              <a:rPr lang="en-US" smtClean="0"/>
              <a:t>‹#›</a:t>
            </a:fld>
            <a:endParaRPr lang="en-US"/>
          </a:p>
        </p:txBody>
      </p:sp>
    </p:spTree>
    <p:extLst>
      <p:ext uri="{BB962C8B-B14F-4D97-AF65-F5344CB8AC3E}">
        <p14:creationId xmlns:p14="http://schemas.microsoft.com/office/powerpoint/2010/main" val="28411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his.org.uk/resources-guidelines/novel-coronavirus-resources/"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www.ips.uk.net/" TargetMode="External"/><Relationship Id="rId5" Type="http://schemas.openxmlformats.org/officeDocument/2006/relationships/hyperlink" Target="https://www.gov.uk/government/publications/wuhan-novel-coronavirus-infection-prevention-and-control" TargetMode="External"/><Relationship Id="rId4" Type="http://schemas.openxmlformats.org/officeDocument/2006/relationships/hyperlink" Target="https://phw.nhs.wales/topics/latest-information-on-novel%20coronavirus-covid-19/"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1D89628-F537-F04D-AE1E-194861FA5E8C}"/>
              </a:ext>
            </a:extLst>
          </p:cNvPr>
          <p:cNvSpPr>
            <a:spLocks noGrp="1" noChangeArrowheads="1"/>
          </p:cNvSpPr>
          <p:nvPr>
            <p:ph type="ctrTitle"/>
          </p:nvPr>
        </p:nvSpPr>
        <p:spPr>
          <a:xfrm>
            <a:off x="1" y="688976"/>
            <a:ext cx="12192000" cy="1470025"/>
          </a:xfrm>
        </p:spPr>
        <p:txBody>
          <a:bodyPr>
            <a:noAutofit/>
          </a:bodyPr>
          <a:lstStyle/>
          <a:p>
            <a:pPr eaLnBrk="1" hangingPunct="1"/>
            <a:r>
              <a:rPr lang="en-GB" altLang="en-US" sz="4800" b="1" dirty="0"/>
              <a:t>COVID-19</a:t>
            </a:r>
            <a:br>
              <a:rPr lang="en-GB" altLang="en-US" sz="4800" b="1" dirty="0"/>
            </a:br>
            <a:r>
              <a:rPr lang="en-GB" altLang="en-US" sz="4000" b="1" dirty="0"/>
              <a:t>Infection Prevention and Control</a:t>
            </a:r>
            <a:br>
              <a:rPr lang="en-GB" altLang="en-US" sz="4000" b="1" dirty="0"/>
            </a:br>
            <a:r>
              <a:rPr lang="en-GB" altLang="en-US" sz="4000" b="1" dirty="0"/>
              <a:t>For Care Home Settings  </a:t>
            </a:r>
          </a:p>
        </p:txBody>
      </p:sp>
      <p:sp>
        <p:nvSpPr>
          <p:cNvPr id="13318" name="TextBox 1">
            <a:extLst>
              <a:ext uri="{FF2B5EF4-FFF2-40B4-BE49-F238E27FC236}">
                <a16:creationId xmlns:a16="http://schemas.microsoft.com/office/drawing/2014/main" id="{E9AD9634-FFE3-704A-9503-A72AF8912065}"/>
              </a:ext>
            </a:extLst>
          </p:cNvPr>
          <p:cNvSpPr txBox="1">
            <a:spLocks noChangeArrowheads="1"/>
          </p:cNvSpPr>
          <p:nvPr/>
        </p:nvSpPr>
        <p:spPr bwMode="auto">
          <a:xfrm>
            <a:off x="10052320" y="6189564"/>
            <a:ext cx="1915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204C4"/>
              </a:buClr>
              <a:buFont typeface="Wingdings" pitchFamily="2" charset="2"/>
              <a:buChar char="§"/>
              <a:defRPr sz="2800">
                <a:solidFill>
                  <a:schemeClr val="tx1"/>
                </a:solidFill>
                <a:latin typeface="Arial" panose="020B0604020202020204" pitchFamily="34" charset="0"/>
              </a:defRPr>
            </a:lvl1pPr>
            <a:lvl2pPr marL="742950" indent="-285750">
              <a:spcBef>
                <a:spcPct val="20000"/>
              </a:spcBef>
              <a:buClr>
                <a:srgbClr val="7204C4"/>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7204C4"/>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7204C4"/>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7204C4"/>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7204C4"/>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7204C4"/>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7204C4"/>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7204C4"/>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400" dirty="0"/>
              <a:t>May  2020 Version 1a</a:t>
            </a:r>
          </a:p>
        </p:txBody>
      </p:sp>
      <p:pic>
        <p:nvPicPr>
          <p:cNvPr id="12" name="Picture 2" descr="Image result for coronavirus">
            <a:extLst>
              <a:ext uri="{FF2B5EF4-FFF2-40B4-BE49-F238E27FC236}">
                <a16:creationId xmlns:a16="http://schemas.microsoft.com/office/drawing/2014/main" id="{6E0DFA28-00D7-674D-AE77-DA9D18F9C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763" y="2767914"/>
            <a:ext cx="6289588" cy="27340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DUHB LOGO">
            <a:extLst>
              <a:ext uri="{FF2B5EF4-FFF2-40B4-BE49-F238E27FC236}">
                <a16:creationId xmlns:a16="http://schemas.microsoft.com/office/drawing/2014/main" id="{2D57EAB1-EE8B-C447-B664-DECBE762DD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8272" y="3064475"/>
            <a:ext cx="5610512" cy="218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edia1 slide 2 New">
            <a:hlinkClick r:id="" action="ppaction://media"/>
            <a:extLst>
              <a:ext uri="{FF2B5EF4-FFF2-40B4-BE49-F238E27FC236}">
                <a16:creationId xmlns:a16="http://schemas.microsoft.com/office/drawing/2014/main" id="{3498A872-DF92-4331-BC5D-EE69B29A93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32165576"/>
      </p:ext>
    </p:extLst>
  </p:cSld>
  <p:clrMapOvr>
    <a:masterClrMapping/>
  </p:clrMapOvr>
  <mc:AlternateContent xmlns:mc="http://schemas.openxmlformats.org/markup-compatibility/2006" xmlns:p14="http://schemas.microsoft.com/office/powerpoint/2010/main">
    <mc:Choice Requires="p14">
      <p:transition spd="slow" p14:dur="2000" advClick="0" advTm="100"/>
    </mc:Choice>
    <mc:Fallback xmlns="">
      <p:transition spd="slow" advClick="0" advTm="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7" name="Title 1">
            <a:extLst>
              <a:ext uri="{FF2B5EF4-FFF2-40B4-BE49-F238E27FC236}">
                <a16:creationId xmlns:a16="http://schemas.microsoft.com/office/drawing/2014/main" id="{CF081A50-FEBB-0B48-8DA3-ED87E4EA78EF}"/>
              </a:ext>
            </a:extLst>
          </p:cNvPr>
          <p:cNvSpPr>
            <a:spLocks noGrp="1" noChangeArrowheads="1"/>
          </p:cNvSpPr>
          <p:nvPr>
            <p:ph type="title"/>
          </p:nvPr>
        </p:nvSpPr>
        <p:spPr>
          <a:xfrm>
            <a:off x="594360" y="637125"/>
            <a:ext cx="3802276" cy="5256371"/>
          </a:xfrm>
        </p:spPr>
        <p:txBody>
          <a:bodyPr>
            <a:normAutofit/>
          </a:bodyPr>
          <a:lstStyle/>
          <a:p>
            <a:r>
              <a:rPr lang="en-US" altLang="en-US" sz="4800">
                <a:solidFill>
                  <a:schemeClr val="bg1"/>
                </a:solidFill>
              </a:rPr>
              <a:t>Staff with COVID-19</a:t>
            </a:r>
          </a:p>
        </p:txBody>
      </p:sp>
      <p:graphicFrame>
        <p:nvGraphicFramePr>
          <p:cNvPr id="50180" name="Content Placeholder 2">
            <a:extLst>
              <a:ext uri="{FF2B5EF4-FFF2-40B4-BE49-F238E27FC236}">
                <a16:creationId xmlns:a16="http://schemas.microsoft.com/office/drawing/2014/main" id="{C2E96F55-AD3F-4843-BCA5-C6A6E3FA76E5}"/>
              </a:ext>
            </a:extLst>
          </p:cNvPr>
          <p:cNvGraphicFramePr>
            <a:graphicFrameLocks noGrp="1"/>
          </p:cNvGraphicFramePr>
          <p:nvPr>
            <p:ph idx="1"/>
            <p:extLst>
              <p:ext uri="{D42A27DB-BD31-4B8C-83A1-F6EECF244321}">
                <p14:modId xmlns:p14="http://schemas.microsoft.com/office/powerpoint/2010/main" val="2882993354"/>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Date Placeholder 1">
            <a:extLst>
              <a:ext uri="{FF2B5EF4-FFF2-40B4-BE49-F238E27FC236}">
                <a16:creationId xmlns:a16="http://schemas.microsoft.com/office/drawing/2014/main" id="{B63067AA-9DF1-584F-9B2A-E5C4680D4A02}"/>
              </a:ext>
            </a:extLst>
          </p:cNvPr>
          <p:cNvSpPr>
            <a:spLocks noGrp="1"/>
          </p:cNvSpPr>
          <p:nvPr>
            <p:ph type="dt" sz="half" idx="10"/>
          </p:nvPr>
        </p:nvSpPr>
        <p:spPr/>
        <p:txBody>
          <a:bodyPr/>
          <a:lstStyle/>
          <a:p>
            <a:r>
              <a:rPr lang="en-GB"/>
              <a:t>5/4/20</a:t>
            </a:r>
            <a:endParaRPr lang="en-US"/>
          </a:p>
        </p:txBody>
      </p:sp>
      <p:pic>
        <p:nvPicPr>
          <p:cNvPr id="4" name="Media1 slide 38 New">
            <a:hlinkClick r:id="" action="ppaction://media"/>
            <a:extLst>
              <a:ext uri="{FF2B5EF4-FFF2-40B4-BE49-F238E27FC236}">
                <a16:creationId xmlns:a16="http://schemas.microsoft.com/office/drawing/2014/main" id="{19C1EA69-972C-4B25-B421-7C85EAE5618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23918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70">
        <p15:prstTrans prst="pageCurlDouble"/>
      </p:transition>
    </mc:Choice>
    <mc:Fallback xmlns="">
      <p:transition spd="slow" advClick="0" advTm="1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3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9" name="Rectangle 135">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0" name="Rectangle 13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5" name="Title 1">
            <a:extLst>
              <a:ext uri="{FF2B5EF4-FFF2-40B4-BE49-F238E27FC236}">
                <a16:creationId xmlns:a16="http://schemas.microsoft.com/office/drawing/2014/main" id="{2DA341CC-1DA0-214C-ADBB-E76CA73ED8BB}"/>
              </a:ext>
            </a:extLst>
          </p:cNvPr>
          <p:cNvSpPr>
            <a:spLocks noGrp="1" noChangeArrowheads="1"/>
          </p:cNvSpPr>
          <p:nvPr>
            <p:ph type="title"/>
          </p:nvPr>
        </p:nvSpPr>
        <p:spPr>
          <a:xfrm>
            <a:off x="838200" y="631825"/>
            <a:ext cx="10515600" cy="1325563"/>
          </a:xfrm>
        </p:spPr>
        <p:txBody>
          <a:bodyPr>
            <a:normAutofit/>
          </a:bodyPr>
          <a:lstStyle/>
          <a:p>
            <a:r>
              <a:rPr lang="en-GB" altLang="en-US" dirty="0"/>
              <a:t>Useful resources</a:t>
            </a:r>
          </a:p>
        </p:txBody>
      </p:sp>
      <p:sp>
        <p:nvSpPr>
          <p:cNvPr id="3" name="Content Placeholder 2">
            <a:extLst>
              <a:ext uri="{FF2B5EF4-FFF2-40B4-BE49-F238E27FC236}">
                <a16:creationId xmlns:a16="http://schemas.microsoft.com/office/drawing/2014/main" id="{11C6AF77-6560-044E-A9C5-26A20D86E6B0}"/>
              </a:ext>
            </a:extLst>
          </p:cNvPr>
          <p:cNvSpPr>
            <a:spLocks noGrp="1"/>
          </p:cNvSpPr>
          <p:nvPr>
            <p:ph idx="1"/>
          </p:nvPr>
        </p:nvSpPr>
        <p:spPr/>
        <p:txBody>
          <a:bodyPr/>
          <a:lstStyle/>
          <a:p>
            <a:r>
              <a:rPr lang="en-US" sz="1800" dirty="0"/>
              <a:t>Public Health Wales </a:t>
            </a:r>
          </a:p>
          <a:p>
            <a:pPr marL="0" indent="0">
              <a:buNone/>
            </a:pPr>
            <a:r>
              <a:rPr lang="en-US" sz="1800" dirty="0">
                <a:hlinkClick r:id="rId4"/>
              </a:rPr>
              <a:t>https://phw.nhs.wales/topics/latest-information-on-novel coronavirus-covid-19/</a:t>
            </a:r>
            <a:endParaRPr lang="en-US" sz="1800" dirty="0"/>
          </a:p>
          <a:p>
            <a:pPr marL="0" indent="0">
              <a:buNone/>
            </a:pPr>
            <a:endParaRPr lang="en-US" sz="1800" dirty="0"/>
          </a:p>
          <a:p>
            <a:r>
              <a:rPr lang="en-US" sz="1800" dirty="0" err="1"/>
              <a:t>Gov.UK</a:t>
            </a:r>
            <a:endParaRPr lang="en-US" sz="1800" dirty="0"/>
          </a:p>
          <a:p>
            <a:pPr marL="0" indent="0">
              <a:buNone/>
            </a:pPr>
            <a:r>
              <a:rPr lang="en-US" sz="1800" dirty="0">
                <a:hlinkClick r:id="rId5"/>
              </a:rPr>
              <a:t>https://www.gov.uk/government/publications/wuhan-novel-coronavirus-infection-prevention-and-control</a:t>
            </a:r>
            <a:endParaRPr lang="en-US" sz="1800" dirty="0"/>
          </a:p>
          <a:p>
            <a:pPr marL="0" indent="0">
              <a:buNone/>
            </a:pPr>
            <a:endParaRPr lang="en-US" sz="1800" dirty="0"/>
          </a:p>
          <a:p>
            <a:r>
              <a:rPr lang="en-US" sz="1800" dirty="0"/>
              <a:t>UK Infection Prevention Society</a:t>
            </a:r>
          </a:p>
          <a:p>
            <a:pPr marL="0" indent="0">
              <a:buNone/>
            </a:pPr>
            <a:r>
              <a:rPr lang="en-US" sz="1800" dirty="0">
                <a:hlinkClick r:id="rId6"/>
              </a:rPr>
              <a:t>https://www.ips.uk.net</a:t>
            </a:r>
            <a:endParaRPr lang="en-US" sz="1800" dirty="0"/>
          </a:p>
          <a:p>
            <a:pPr marL="0" indent="0">
              <a:buNone/>
            </a:pPr>
            <a:endParaRPr lang="en-US" sz="1800" dirty="0"/>
          </a:p>
          <a:p>
            <a:r>
              <a:rPr lang="en-US" sz="1800" dirty="0"/>
              <a:t>Healthcare Infection Society COVID resources </a:t>
            </a:r>
          </a:p>
          <a:p>
            <a:pPr marL="0" indent="0">
              <a:buNone/>
            </a:pPr>
            <a:r>
              <a:rPr lang="en-US" sz="1800" dirty="0">
                <a:hlinkClick r:id="rId7"/>
              </a:rPr>
              <a:t>https://www.his.org.uk</a:t>
            </a:r>
            <a:r>
              <a:rPr lang="en-US" sz="1800">
                <a:hlinkClick r:id="rId7"/>
              </a:rPr>
              <a:t>/resources-guidelines/novel-coronavirus-resources/</a:t>
            </a:r>
            <a:endParaRPr lang="en-US" sz="1800"/>
          </a:p>
          <a:p>
            <a:pPr marL="0" indent="0">
              <a:buNone/>
            </a:pPr>
            <a:endParaRPr lang="en-US" sz="1800" dirty="0"/>
          </a:p>
          <a:p>
            <a:pPr marL="0" indent="0">
              <a:buNone/>
            </a:pPr>
            <a:endParaRPr lang="en-US" dirty="0"/>
          </a:p>
        </p:txBody>
      </p:sp>
      <p:sp>
        <p:nvSpPr>
          <p:cNvPr id="2" name="Date Placeholder 1">
            <a:extLst>
              <a:ext uri="{FF2B5EF4-FFF2-40B4-BE49-F238E27FC236}">
                <a16:creationId xmlns:a16="http://schemas.microsoft.com/office/drawing/2014/main" id="{AABD49BE-DFA4-B94B-B4CC-B6EEC7CEB966}"/>
              </a:ext>
            </a:extLst>
          </p:cNvPr>
          <p:cNvSpPr>
            <a:spLocks noGrp="1"/>
          </p:cNvSpPr>
          <p:nvPr>
            <p:ph type="dt" sz="half" idx="10"/>
          </p:nvPr>
        </p:nvSpPr>
        <p:spPr/>
        <p:txBody>
          <a:bodyPr/>
          <a:lstStyle/>
          <a:p>
            <a:r>
              <a:rPr lang="en-GB"/>
              <a:t>5/4/20</a:t>
            </a:r>
            <a:endParaRPr lang="en-US"/>
          </a:p>
        </p:txBody>
      </p:sp>
      <p:pic>
        <p:nvPicPr>
          <p:cNvPr id="5" name="Media1 slide 48 New">
            <a:hlinkClick r:id="" action="ppaction://media"/>
            <a:extLst>
              <a:ext uri="{FF2B5EF4-FFF2-40B4-BE49-F238E27FC236}">
                <a16:creationId xmlns:a16="http://schemas.microsoft.com/office/drawing/2014/main" id="{F20A7B0A-3980-45F4-AF6C-B928789C41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52678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80">
        <p15:prstTrans prst="pageCurlDouble"/>
      </p:transition>
    </mc:Choice>
    <mc:Fallback xmlns="">
      <p:transition spd="slow" advClick="0" advTm="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3E8F5-B481-DB4A-A27C-1F4EA43B6B68}"/>
              </a:ext>
            </a:extLst>
          </p:cNvPr>
          <p:cNvSpPr>
            <a:spLocks noGrp="1"/>
          </p:cNvSpPr>
          <p:nvPr>
            <p:ph type="title"/>
          </p:nvPr>
        </p:nvSpPr>
        <p:spPr/>
        <p:txBody>
          <a:bodyPr/>
          <a:lstStyle/>
          <a:p>
            <a:endParaRPr lang="en-US" dirty="0"/>
          </a:p>
        </p:txBody>
      </p:sp>
      <p:pic>
        <p:nvPicPr>
          <p:cNvPr id="4" name="Picture 2" descr="HDUHB LOGO">
            <a:extLst>
              <a:ext uri="{FF2B5EF4-FFF2-40B4-BE49-F238E27FC236}">
                <a16:creationId xmlns:a16="http://schemas.microsoft.com/office/drawing/2014/main" id="{E51C205D-55B4-2048-A617-78A2F3C7FB9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30350" y="2845594"/>
            <a:ext cx="91313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B13FA425-5B80-9045-905A-722AF2419BA0}"/>
              </a:ext>
            </a:extLst>
          </p:cNvPr>
          <p:cNvSpPr>
            <a:spLocks noGrp="1"/>
          </p:cNvSpPr>
          <p:nvPr>
            <p:ph type="dt" sz="half" idx="10"/>
          </p:nvPr>
        </p:nvSpPr>
        <p:spPr/>
        <p:txBody>
          <a:bodyPr/>
          <a:lstStyle/>
          <a:p>
            <a:r>
              <a:rPr lang="en-GB"/>
              <a:t>5/4/20</a:t>
            </a:r>
            <a:endParaRPr lang="en-US"/>
          </a:p>
        </p:txBody>
      </p:sp>
    </p:spTree>
    <p:extLst>
      <p:ext uri="{BB962C8B-B14F-4D97-AF65-F5344CB8AC3E}">
        <p14:creationId xmlns:p14="http://schemas.microsoft.com/office/powerpoint/2010/main" val="3123533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80">
        <p15:prstTrans prst="pageCurlDouble"/>
      </p:transition>
    </mc:Choice>
    <mc:Fallback xmlns="">
      <p:transition spd="slow" advClick="0" advTm="18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C3DEBB2-D54E-470C-86B3-631BDDF6C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5820"/>
            <a:ext cx="6087194" cy="5166360"/>
          </a:xfrm>
          <a:custGeom>
            <a:avLst/>
            <a:gdLst>
              <a:gd name="connsiteX0" fmla="*/ 0 w 6087194"/>
              <a:gd name="connsiteY0" fmla="*/ 0 h 5166360"/>
              <a:gd name="connsiteX1" fmla="*/ 155740 w 6087194"/>
              <a:gd name="connsiteY1" fmla="*/ 0 h 5166360"/>
              <a:gd name="connsiteX2" fmla="*/ 5867656 w 6087194"/>
              <a:gd name="connsiteY2" fmla="*/ 0 h 5166360"/>
              <a:gd name="connsiteX3" fmla="*/ 6087194 w 6087194"/>
              <a:gd name="connsiteY3" fmla="*/ 0 h 5166360"/>
              <a:gd name="connsiteX4" fmla="*/ 3693315 w 6087194"/>
              <a:gd name="connsiteY4" fmla="*/ 5166360 h 5166360"/>
              <a:gd name="connsiteX5" fmla="*/ 3473777 w 6087194"/>
              <a:gd name="connsiteY5" fmla="*/ 5166360 h 5166360"/>
              <a:gd name="connsiteX6" fmla="*/ 155740 w 6087194"/>
              <a:gd name="connsiteY6" fmla="*/ 5166360 h 5166360"/>
              <a:gd name="connsiteX7" fmla="*/ 0 w 6087194"/>
              <a:gd name="connsiteY7" fmla="*/ 516636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7194" h="5166360">
                <a:moveTo>
                  <a:pt x="0" y="0"/>
                </a:moveTo>
                <a:lnTo>
                  <a:pt x="155740" y="0"/>
                </a:lnTo>
                <a:lnTo>
                  <a:pt x="5867656" y="0"/>
                </a:lnTo>
                <a:lnTo>
                  <a:pt x="6087194" y="0"/>
                </a:lnTo>
                <a:lnTo>
                  <a:pt x="3693315" y="5166360"/>
                </a:lnTo>
                <a:lnTo>
                  <a:pt x="3473777" y="5166360"/>
                </a:lnTo>
                <a:lnTo>
                  <a:pt x="155740" y="5166360"/>
                </a:lnTo>
                <a:lnTo>
                  <a:pt x="0" y="51663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68033CC-D08D-4609-83FF-2537764F4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915" y="844868"/>
            <a:ext cx="8465085" cy="5167312"/>
          </a:xfrm>
          <a:custGeom>
            <a:avLst/>
            <a:gdLst>
              <a:gd name="connsiteX0" fmla="*/ 2612652 w 8465085"/>
              <a:gd name="connsiteY0" fmla="*/ 0 h 5167312"/>
              <a:gd name="connsiteX1" fmla="*/ 7243482 w 8465085"/>
              <a:gd name="connsiteY1" fmla="*/ 0 h 5167312"/>
              <a:gd name="connsiteX2" fmla="*/ 8465085 w 8465085"/>
              <a:gd name="connsiteY2" fmla="*/ 0 h 5167312"/>
              <a:gd name="connsiteX3" fmla="*/ 8465085 w 8465085"/>
              <a:gd name="connsiteY3" fmla="*/ 5167312 h 5167312"/>
              <a:gd name="connsiteX4" fmla="*/ 7243482 w 8465085"/>
              <a:gd name="connsiteY4" fmla="*/ 5167312 h 5167312"/>
              <a:gd name="connsiteX5" fmla="*/ 221324 w 8465085"/>
              <a:gd name="connsiteY5" fmla="*/ 5167312 h 5167312"/>
              <a:gd name="connsiteX6" fmla="*/ 2615203 w 8465085"/>
              <a:gd name="connsiteY6" fmla="*/ 952 h 5167312"/>
              <a:gd name="connsiteX7" fmla="*/ 2612652 w 8465085"/>
              <a:gd name="connsiteY7" fmla="*/ 952 h 5167312"/>
              <a:gd name="connsiteX8" fmla="*/ 0 w 8465085"/>
              <a:gd name="connsiteY8" fmla="*/ 0 h 5167312"/>
              <a:gd name="connsiteX9" fmla="*/ 2274554 w 8465085"/>
              <a:gd name="connsiteY9" fmla="*/ 0 h 5167312"/>
              <a:gd name="connsiteX10" fmla="*/ 2274554 w 8465085"/>
              <a:gd name="connsiteY10" fmla="*/ 952 h 5167312"/>
              <a:gd name="connsiteX11" fmla="*/ 0 w 8465085"/>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085" h="5167312">
                <a:moveTo>
                  <a:pt x="2612652" y="0"/>
                </a:moveTo>
                <a:lnTo>
                  <a:pt x="7243482" y="0"/>
                </a:lnTo>
                <a:lnTo>
                  <a:pt x="8465085" y="0"/>
                </a:lnTo>
                <a:lnTo>
                  <a:pt x="8465085" y="5167312"/>
                </a:lnTo>
                <a:lnTo>
                  <a:pt x="7243482" y="5167312"/>
                </a:lnTo>
                <a:lnTo>
                  <a:pt x="221324" y="5167312"/>
                </a:lnTo>
                <a:lnTo>
                  <a:pt x="2615203" y="952"/>
                </a:lnTo>
                <a:lnTo>
                  <a:pt x="2612652" y="952"/>
                </a:lnTo>
                <a:close/>
                <a:moveTo>
                  <a:pt x="0" y="0"/>
                </a:moveTo>
                <a:lnTo>
                  <a:pt x="2274554" y="0"/>
                </a:lnTo>
                <a:lnTo>
                  <a:pt x="2274554" y="952"/>
                </a:lnTo>
                <a:lnTo>
                  <a:pt x="0" y="952"/>
                </a:lnTo>
                <a:close/>
              </a:path>
            </a:pathLst>
          </a:custGeom>
          <a:solidFill>
            <a:srgbClr val="ABAD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E87A0A-CEB4-164C-9137-AFE365C9D425}"/>
              </a:ext>
            </a:extLst>
          </p:cNvPr>
          <p:cNvSpPr>
            <a:spLocks noGrp="1"/>
          </p:cNvSpPr>
          <p:nvPr>
            <p:ph type="title"/>
          </p:nvPr>
        </p:nvSpPr>
        <p:spPr>
          <a:xfrm>
            <a:off x="838199" y="1841614"/>
            <a:ext cx="3409508" cy="3173819"/>
          </a:xfrm>
        </p:spPr>
        <p:txBody>
          <a:bodyPr>
            <a:normAutofit/>
          </a:bodyPr>
          <a:lstStyle/>
          <a:p>
            <a:r>
              <a:rPr lang="en-US">
                <a:solidFill>
                  <a:schemeClr val="bg1"/>
                </a:solidFill>
              </a:rPr>
              <a:t>Principle 3</a:t>
            </a:r>
          </a:p>
        </p:txBody>
      </p:sp>
      <p:sp>
        <p:nvSpPr>
          <p:cNvPr id="3" name="Content Placeholder 2">
            <a:extLst>
              <a:ext uri="{FF2B5EF4-FFF2-40B4-BE49-F238E27FC236}">
                <a16:creationId xmlns:a16="http://schemas.microsoft.com/office/drawing/2014/main" id="{4F7A2660-24B3-554F-9DBE-4ABB2EF7D8E9}"/>
              </a:ext>
            </a:extLst>
          </p:cNvPr>
          <p:cNvSpPr>
            <a:spLocks noGrp="1"/>
          </p:cNvSpPr>
          <p:nvPr>
            <p:ph idx="1"/>
          </p:nvPr>
        </p:nvSpPr>
        <p:spPr>
          <a:xfrm>
            <a:off x="6096000" y="1137208"/>
            <a:ext cx="5257800" cy="4582632"/>
          </a:xfrm>
        </p:spPr>
        <p:txBody>
          <a:bodyPr anchor="ctr">
            <a:normAutofit/>
          </a:bodyPr>
          <a:lstStyle/>
          <a:p>
            <a:pPr marL="0" indent="0">
              <a:buNone/>
            </a:pPr>
            <a:endParaRPr lang="en-US" sz="2000" dirty="0"/>
          </a:p>
          <a:p>
            <a:pPr marL="0" indent="0">
              <a:buNone/>
            </a:pPr>
            <a:endParaRPr lang="en-US" sz="2000" dirty="0"/>
          </a:p>
          <a:p>
            <a:pPr marL="0" indent="0">
              <a:buNone/>
            </a:pPr>
            <a:endParaRPr lang="en-US" sz="2000" dirty="0"/>
          </a:p>
          <a:p>
            <a:pPr marL="0" indent="0">
              <a:buNone/>
            </a:pPr>
            <a:r>
              <a:rPr lang="en-US" sz="3200" dirty="0"/>
              <a:t>Isolation / Patient Placement</a:t>
            </a:r>
          </a:p>
        </p:txBody>
      </p:sp>
      <p:sp>
        <p:nvSpPr>
          <p:cNvPr id="4" name="Date Placeholder 3">
            <a:extLst>
              <a:ext uri="{FF2B5EF4-FFF2-40B4-BE49-F238E27FC236}">
                <a16:creationId xmlns:a16="http://schemas.microsoft.com/office/drawing/2014/main" id="{03A51280-CAFD-4449-818D-26CAEF8AEA66}"/>
              </a:ext>
            </a:extLst>
          </p:cNvPr>
          <p:cNvSpPr>
            <a:spLocks noGrp="1"/>
          </p:cNvSpPr>
          <p:nvPr>
            <p:ph type="dt" sz="half" idx="10"/>
          </p:nvPr>
        </p:nvSpPr>
        <p:spPr/>
        <p:txBody>
          <a:bodyPr/>
          <a:lstStyle/>
          <a:p>
            <a:r>
              <a:rPr lang="en-GB"/>
              <a:t>5/4/20</a:t>
            </a:r>
            <a:endParaRPr lang="en-US"/>
          </a:p>
        </p:txBody>
      </p:sp>
      <p:pic>
        <p:nvPicPr>
          <p:cNvPr id="6" name="Media1 slide 30 New">
            <a:hlinkClick r:id="" action="ppaction://media"/>
            <a:extLst>
              <a:ext uri="{FF2B5EF4-FFF2-40B4-BE49-F238E27FC236}">
                <a16:creationId xmlns:a16="http://schemas.microsoft.com/office/drawing/2014/main" id="{90EDD82D-7854-4EF7-BC7C-1546AC5807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1624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
        <p15:prstTrans prst="pageCurlDouble"/>
      </p:transition>
    </mc:Choice>
    <mc:Fallback xmlns="">
      <p:transition spd="slow" advClick="0" advTm="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907CB-D642-9043-B862-120267888893}"/>
              </a:ext>
            </a:extLst>
          </p:cNvPr>
          <p:cNvSpPr>
            <a:spLocks noGrp="1"/>
          </p:cNvSpPr>
          <p:nvPr>
            <p:ph type="title"/>
          </p:nvPr>
        </p:nvSpPr>
        <p:spPr>
          <a:xfrm>
            <a:off x="804673" y="1445494"/>
            <a:ext cx="3616856" cy="4376572"/>
          </a:xfrm>
        </p:spPr>
        <p:txBody>
          <a:bodyPr anchor="ctr">
            <a:normAutofit/>
          </a:bodyPr>
          <a:lstStyle/>
          <a:p>
            <a:r>
              <a:rPr lang="en-US" sz="4800"/>
              <a:t>Transmission Based Precautions</a:t>
            </a:r>
          </a:p>
        </p:txBody>
      </p:sp>
      <p:sp>
        <p:nvSpPr>
          <p:cNvPr id="15" name="Freeform: Shape 14">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3E5427-51D0-6D40-893A-550261AA4D3C}"/>
              </a:ext>
            </a:extLst>
          </p:cNvPr>
          <p:cNvSpPr>
            <a:spLocks noGrp="1"/>
          </p:cNvSpPr>
          <p:nvPr>
            <p:ph idx="1"/>
          </p:nvPr>
        </p:nvSpPr>
        <p:spPr>
          <a:xfrm>
            <a:off x="6096000" y="1399032"/>
            <a:ext cx="5501834" cy="4471416"/>
          </a:xfrm>
        </p:spPr>
        <p:txBody>
          <a:bodyPr anchor="ctr">
            <a:normAutofit/>
          </a:bodyPr>
          <a:lstStyle/>
          <a:p>
            <a:r>
              <a:rPr lang="en-GB" sz="2000" b="1" dirty="0">
                <a:solidFill>
                  <a:schemeClr val="bg1"/>
                </a:solidFill>
              </a:rPr>
              <a:t>Transmission</a:t>
            </a:r>
            <a:r>
              <a:rPr lang="en-GB" sz="2000" dirty="0">
                <a:solidFill>
                  <a:schemeClr val="bg1"/>
                </a:solidFill>
              </a:rPr>
              <a:t>-</a:t>
            </a:r>
            <a:r>
              <a:rPr lang="en-GB" sz="2000" b="1" dirty="0">
                <a:solidFill>
                  <a:schemeClr val="bg1"/>
                </a:solidFill>
              </a:rPr>
              <a:t>based precautions</a:t>
            </a:r>
            <a:r>
              <a:rPr lang="en-GB" sz="2000" dirty="0">
                <a:solidFill>
                  <a:schemeClr val="bg1"/>
                </a:solidFill>
              </a:rPr>
              <a:t> are used when </a:t>
            </a:r>
            <a:r>
              <a:rPr lang="en-GB" sz="2000" b="1" dirty="0">
                <a:solidFill>
                  <a:schemeClr val="bg1"/>
                </a:solidFill>
              </a:rPr>
              <a:t>standard precautions</a:t>
            </a:r>
            <a:r>
              <a:rPr lang="en-GB" sz="2000" dirty="0">
                <a:solidFill>
                  <a:schemeClr val="bg1"/>
                </a:solidFill>
              </a:rPr>
              <a:t> alone are not sufficient to prevent the spread of an infectious agent.</a:t>
            </a:r>
          </a:p>
          <a:p>
            <a:endParaRPr lang="en-GB" sz="2000" dirty="0">
              <a:solidFill>
                <a:schemeClr val="bg1"/>
              </a:solidFill>
            </a:endParaRPr>
          </a:p>
          <a:p>
            <a:r>
              <a:rPr lang="en-GB" sz="2000" dirty="0">
                <a:solidFill>
                  <a:schemeClr val="bg1"/>
                </a:solidFill>
              </a:rPr>
              <a:t>These include </a:t>
            </a:r>
            <a:r>
              <a:rPr lang="en-GB" sz="2000" b="1" dirty="0">
                <a:solidFill>
                  <a:schemeClr val="bg1"/>
                </a:solidFill>
              </a:rPr>
              <a:t>droplet precautions </a:t>
            </a:r>
            <a:r>
              <a:rPr lang="en-GB" sz="2000" dirty="0">
                <a:solidFill>
                  <a:schemeClr val="bg1"/>
                </a:solidFill>
              </a:rPr>
              <a:t>and </a:t>
            </a:r>
            <a:r>
              <a:rPr lang="en-GB" sz="2000" b="1" dirty="0">
                <a:solidFill>
                  <a:schemeClr val="bg1"/>
                </a:solidFill>
              </a:rPr>
              <a:t>airborne precautions</a:t>
            </a:r>
          </a:p>
          <a:p>
            <a:endParaRPr lang="en-GB" sz="2000" b="1" dirty="0">
              <a:solidFill>
                <a:schemeClr val="bg1"/>
              </a:solidFill>
            </a:endParaRPr>
          </a:p>
          <a:p>
            <a:r>
              <a:rPr lang="en-US" sz="2000" dirty="0">
                <a:solidFill>
                  <a:schemeClr val="bg1"/>
                </a:solidFill>
              </a:rPr>
              <a:t>During a period of ‘sustained transmission’ of COVID-19, these precautions should be taken in any healthcare or care home setting not just with confirmed cases but those that are not currently a possible or confirmed case (within 2 </a:t>
            </a:r>
            <a:r>
              <a:rPr lang="en-US" sz="2000" dirty="0" err="1">
                <a:solidFill>
                  <a:schemeClr val="bg1"/>
                </a:solidFill>
              </a:rPr>
              <a:t>metres</a:t>
            </a:r>
            <a:r>
              <a:rPr lang="en-US" sz="2000" dirty="0">
                <a:solidFill>
                  <a:schemeClr val="bg1"/>
                </a:solidFill>
              </a:rPr>
              <a:t>)</a:t>
            </a:r>
          </a:p>
        </p:txBody>
      </p:sp>
      <p:sp>
        <p:nvSpPr>
          <p:cNvPr id="4" name="Date Placeholder 3">
            <a:extLst>
              <a:ext uri="{FF2B5EF4-FFF2-40B4-BE49-F238E27FC236}">
                <a16:creationId xmlns:a16="http://schemas.microsoft.com/office/drawing/2014/main" id="{583BA349-3D39-9B4D-9BC6-945A9E66B14A}"/>
              </a:ext>
            </a:extLst>
          </p:cNvPr>
          <p:cNvSpPr>
            <a:spLocks noGrp="1"/>
          </p:cNvSpPr>
          <p:nvPr>
            <p:ph type="dt" sz="half" idx="10"/>
          </p:nvPr>
        </p:nvSpPr>
        <p:spPr/>
        <p:txBody>
          <a:bodyPr/>
          <a:lstStyle/>
          <a:p>
            <a:r>
              <a:rPr lang="en-GB"/>
              <a:t>5/4/20</a:t>
            </a:r>
            <a:endParaRPr lang="en-US"/>
          </a:p>
        </p:txBody>
      </p:sp>
      <p:pic>
        <p:nvPicPr>
          <p:cNvPr id="6" name="Media1 slide 31 New">
            <a:hlinkClick r:id="" action="ppaction://media"/>
            <a:extLst>
              <a:ext uri="{FF2B5EF4-FFF2-40B4-BE49-F238E27FC236}">
                <a16:creationId xmlns:a16="http://schemas.microsoft.com/office/drawing/2014/main" id="{DE52F980-913F-4915-911A-AD98A1B5CA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82532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advClick="0" advTm="540">
        <p15:prstTrans prst="pageCurlDouble"/>
      </p:transition>
    </mc:Choice>
    <mc:Fallback xmlns="">
      <p:transition spd="slow" advClick="0" advTm="5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630A19-58DF-294D-81B4-DB12FE7E330F}"/>
              </a:ext>
            </a:extLst>
          </p:cNvPr>
          <p:cNvSpPr>
            <a:spLocks noGrp="1"/>
          </p:cNvSpPr>
          <p:nvPr>
            <p:ph type="title"/>
          </p:nvPr>
        </p:nvSpPr>
        <p:spPr>
          <a:xfrm>
            <a:off x="594360" y="637125"/>
            <a:ext cx="3802276" cy="5256371"/>
          </a:xfrm>
        </p:spPr>
        <p:txBody>
          <a:bodyPr>
            <a:normAutofit/>
          </a:bodyPr>
          <a:lstStyle/>
          <a:p>
            <a:r>
              <a:rPr lang="en-US" sz="4800">
                <a:solidFill>
                  <a:schemeClr val="bg1"/>
                </a:solidFill>
              </a:rPr>
              <a:t>Droplet precautions</a:t>
            </a:r>
          </a:p>
        </p:txBody>
      </p:sp>
      <p:graphicFrame>
        <p:nvGraphicFramePr>
          <p:cNvPr id="5" name="Content Placeholder 2">
            <a:extLst>
              <a:ext uri="{FF2B5EF4-FFF2-40B4-BE49-F238E27FC236}">
                <a16:creationId xmlns:a16="http://schemas.microsoft.com/office/drawing/2014/main" id="{A8377379-E902-4DD0-89B8-AB88F32FF196}"/>
              </a:ext>
            </a:extLst>
          </p:cNvPr>
          <p:cNvGraphicFramePr>
            <a:graphicFrameLocks noGrp="1"/>
          </p:cNvGraphicFramePr>
          <p:nvPr>
            <p:ph idx="1"/>
            <p:extLst>
              <p:ext uri="{D42A27DB-BD31-4B8C-83A1-F6EECF244321}">
                <p14:modId xmlns:p14="http://schemas.microsoft.com/office/powerpoint/2010/main" val="1301637593"/>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6AD01F4C-8F12-0142-A4B1-2439DABD6703}"/>
              </a:ext>
            </a:extLst>
          </p:cNvPr>
          <p:cNvSpPr>
            <a:spLocks noGrp="1"/>
          </p:cNvSpPr>
          <p:nvPr>
            <p:ph type="dt" sz="half" idx="10"/>
          </p:nvPr>
        </p:nvSpPr>
        <p:spPr/>
        <p:txBody>
          <a:bodyPr/>
          <a:lstStyle/>
          <a:p>
            <a:r>
              <a:rPr lang="en-GB"/>
              <a:t>5/4/20</a:t>
            </a:r>
            <a:endParaRPr lang="en-US"/>
          </a:p>
        </p:txBody>
      </p:sp>
      <p:pic>
        <p:nvPicPr>
          <p:cNvPr id="7" name="Media1 slide 32 New">
            <a:hlinkClick r:id="" action="ppaction://media"/>
            <a:extLst>
              <a:ext uri="{FF2B5EF4-FFF2-40B4-BE49-F238E27FC236}">
                <a16:creationId xmlns:a16="http://schemas.microsoft.com/office/drawing/2014/main" id="{5B6A4C66-DDFA-4A43-B94B-C68EF4DA15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00" y="3206750"/>
            <a:ext cx="609600" cy="609600"/>
          </a:xfrm>
          <a:prstGeom prst="rect">
            <a:avLst/>
          </a:prstGeom>
        </p:spPr>
      </p:pic>
    </p:spTree>
    <p:extLst>
      <p:ext uri="{BB962C8B-B14F-4D97-AF65-F5344CB8AC3E}">
        <p14:creationId xmlns:p14="http://schemas.microsoft.com/office/powerpoint/2010/main" val="1598623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30">
        <p15:prstTrans prst="pageCurlDouble"/>
      </p:transition>
    </mc:Choice>
    <mc:Fallback xmlns="">
      <p:transition spd="slow" advClick="0" advTm="15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9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E02FBE-3546-4C49-94A7-46142B4784AD}"/>
              </a:ext>
            </a:extLst>
          </p:cNvPr>
          <p:cNvSpPr>
            <a:spLocks noGrp="1"/>
          </p:cNvSpPr>
          <p:nvPr>
            <p:ph type="title"/>
          </p:nvPr>
        </p:nvSpPr>
        <p:spPr>
          <a:xfrm>
            <a:off x="594360" y="637125"/>
            <a:ext cx="3802276" cy="5256371"/>
          </a:xfrm>
        </p:spPr>
        <p:txBody>
          <a:bodyPr>
            <a:normAutofit/>
          </a:bodyPr>
          <a:lstStyle/>
          <a:p>
            <a:r>
              <a:rPr lang="en-US" sz="4800">
                <a:solidFill>
                  <a:schemeClr val="bg1"/>
                </a:solidFill>
              </a:rPr>
              <a:t>Airborne precautions </a:t>
            </a:r>
          </a:p>
        </p:txBody>
      </p:sp>
      <p:graphicFrame>
        <p:nvGraphicFramePr>
          <p:cNvPr id="5" name="Content Placeholder 2">
            <a:extLst>
              <a:ext uri="{FF2B5EF4-FFF2-40B4-BE49-F238E27FC236}">
                <a16:creationId xmlns:a16="http://schemas.microsoft.com/office/drawing/2014/main" id="{D0C9782E-428E-4075-A22B-0392C976EFBE}"/>
              </a:ext>
            </a:extLst>
          </p:cNvPr>
          <p:cNvGraphicFramePr>
            <a:graphicFrameLocks noGrp="1"/>
          </p:cNvGraphicFramePr>
          <p:nvPr>
            <p:ph idx="1"/>
            <p:extLst>
              <p:ext uri="{D42A27DB-BD31-4B8C-83A1-F6EECF244321}">
                <p14:modId xmlns:p14="http://schemas.microsoft.com/office/powerpoint/2010/main" val="1191560515"/>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A8EFE916-02E8-AF40-B567-0A4EE08B8131}"/>
              </a:ext>
            </a:extLst>
          </p:cNvPr>
          <p:cNvSpPr>
            <a:spLocks noGrp="1"/>
          </p:cNvSpPr>
          <p:nvPr>
            <p:ph type="dt" sz="half" idx="10"/>
          </p:nvPr>
        </p:nvSpPr>
        <p:spPr/>
        <p:txBody>
          <a:bodyPr/>
          <a:lstStyle/>
          <a:p>
            <a:r>
              <a:rPr lang="en-GB"/>
              <a:t>5/4/20</a:t>
            </a:r>
            <a:endParaRPr lang="en-US"/>
          </a:p>
        </p:txBody>
      </p:sp>
      <p:pic>
        <p:nvPicPr>
          <p:cNvPr id="6" name="Media1 slide 33 New">
            <a:hlinkClick r:id="" action="ppaction://media"/>
            <a:extLst>
              <a:ext uri="{FF2B5EF4-FFF2-40B4-BE49-F238E27FC236}">
                <a16:creationId xmlns:a16="http://schemas.microsoft.com/office/drawing/2014/main" id="{25314468-E6C7-4456-9708-A60348F5052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04505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400">
        <p15:prstTrans prst="pageCurlDouble"/>
      </p:transition>
    </mc:Choice>
    <mc:Fallback xmlns="">
      <p:transition spd="slow" advClick="0" advTm="1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2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5D6910-2DC1-414A-906B-F2D299E93B5B}"/>
              </a:ext>
            </a:extLst>
          </p:cNvPr>
          <p:cNvSpPr>
            <a:spLocks noGrp="1"/>
          </p:cNvSpPr>
          <p:nvPr>
            <p:ph type="title"/>
          </p:nvPr>
        </p:nvSpPr>
        <p:spPr>
          <a:xfrm>
            <a:off x="594360" y="637125"/>
            <a:ext cx="3802276" cy="5256371"/>
          </a:xfrm>
        </p:spPr>
        <p:txBody>
          <a:bodyPr>
            <a:normAutofit/>
          </a:bodyPr>
          <a:lstStyle/>
          <a:p>
            <a:r>
              <a:rPr lang="en-GB" sz="4800" b="1">
                <a:solidFill>
                  <a:schemeClr val="bg1"/>
                </a:solidFill>
              </a:rPr>
              <a:t>Definitions of COVID-19 cases and contacts </a:t>
            </a:r>
            <a:br>
              <a:rPr lang="en-GB" sz="4800">
                <a:solidFill>
                  <a:schemeClr val="bg1"/>
                </a:solidFill>
              </a:rPr>
            </a:br>
            <a:endParaRPr lang="en-US" sz="4800">
              <a:solidFill>
                <a:schemeClr val="bg1"/>
              </a:solidFill>
            </a:endParaRPr>
          </a:p>
        </p:txBody>
      </p:sp>
      <p:graphicFrame>
        <p:nvGraphicFramePr>
          <p:cNvPr id="7" name="Content Placeholder 2">
            <a:extLst>
              <a:ext uri="{FF2B5EF4-FFF2-40B4-BE49-F238E27FC236}">
                <a16:creationId xmlns:a16="http://schemas.microsoft.com/office/drawing/2014/main" id="{F3759819-68CF-435C-9693-FF6E8EBE9F42}"/>
              </a:ext>
            </a:extLst>
          </p:cNvPr>
          <p:cNvGraphicFramePr>
            <a:graphicFrameLocks noGrp="1"/>
          </p:cNvGraphicFramePr>
          <p:nvPr>
            <p:ph idx="1"/>
            <p:extLst>
              <p:ext uri="{D42A27DB-BD31-4B8C-83A1-F6EECF244321}">
                <p14:modId xmlns:p14="http://schemas.microsoft.com/office/powerpoint/2010/main" val="2875844473"/>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Date Placeholder 3">
            <a:extLst>
              <a:ext uri="{FF2B5EF4-FFF2-40B4-BE49-F238E27FC236}">
                <a16:creationId xmlns:a16="http://schemas.microsoft.com/office/drawing/2014/main" id="{00DA214D-BCB3-6040-9525-0E76D98F0291}"/>
              </a:ext>
            </a:extLst>
          </p:cNvPr>
          <p:cNvSpPr>
            <a:spLocks noGrp="1"/>
          </p:cNvSpPr>
          <p:nvPr>
            <p:ph type="dt" sz="half" idx="10"/>
          </p:nvPr>
        </p:nvSpPr>
        <p:spPr/>
        <p:txBody>
          <a:bodyPr/>
          <a:lstStyle/>
          <a:p>
            <a:r>
              <a:rPr lang="en-GB"/>
              <a:t>5/4/20</a:t>
            </a:r>
            <a:endParaRPr lang="en-US"/>
          </a:p>
        </p:txBody>
      </p:sp>
      <p:pic>
        <p:nvPicPr>
          <p:cNvPr id="5" name="Media1 slide 34 New">
            <a:hlinkClick r:id="" action="ppaction://media"/>
            <a:extLst>
              <a:ext uri="{FF2B5EF4-FFF2-40B4-BE49-F238E27FC236}">
                <a16:creationId xmlns:a16="http://schemas.microsoft.com/office/drawing/2014/main" id="{A668BC58-F3FD-476B-B024-DBF3F13070B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65907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200">
        <p15:prstTrans prst="pageCurlDouble"/>
      </p:transition>
    </mc:Choice>
    <mc:Fallback xmlns="">
      <p:transition spd="slow" advClick="0" advTm="2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E8C67F-372D-9C4B-855A-E629E30E3C0D}"/>
              </a:ext>
            </a:extLst>
          </p:cNvPr>
          <p:cNvSpPr>
            <a:spLocks noGrp="1"/>
          </p:cNvSpPr>
          <p:nvPr>
            <p:ph type="title"/>
          </p:nvPr>
        </p:nvSpPr>
        <p:spPr>
          <a:xfrm>
            <a:off x="594360" y="637125"/>
            <a:ext cx="3802276" cy="5256371"/>
          </a:xfrm>
        </p:spPr>
        <p:txBody>
          <a:bodyPr>
            <a:normAutofit/>
          </a:bodyPr>
          <a:lstStyle/>
          <a:p>
            <a:br>
              <a:rPr lang="en-GB" sz="3700" b="1">
                <a:solidFill>
                  <a:schemeClr val="bg1"/>
                </a:solidFill>
              </a:rPr>
            </a:br>
            <a:r>
              <a:rPr lang="en-GB" sz="3700" b="1">
                <a:solidFill>
                  <a:schemeClr val="bg1"/>
                </a:solidFill>
              </a:rPr>
              <a:t>Isolation of COVID-19 symptomatic patients/residents</a:t>
            </a:r>
            <a:r>
              <a:rPr lang="en-GB" sz="3700">
                <a:solidFill>
                  <a:schemeClr val="bg1"/>
                </a:solidFill>
              </a:rPr>
              <a:t>: </a:t>
            </a:r>
            <a:r>
              <a:rPr lang="en-GB" sz="3700" b="1">
                <a:solidFill>
                  <a:schemeClr val="bg1"/>
                </a:solidFill>
              </a:rPr>
              <a:t>Single case </a:t>
            </a:r>
            <a:br>
              <a:rPr lang="en-GB" sz="3700" b="1">
                <a:solidFill>
                  <a:schemeClr val="bg1"/>
                </a:solidFill>
              </a:rPr>
            </a:br>
            <a:endParaRPr lang="en-US" sz="3700">
              <a:solidFill>
                <a:schemeClr val="bg1"/>
              </a:solidFill>
            </a:endParaRPr>
          </a:p>
        </p:txBody>
      </p:sp>
      <p:graphicFrame>
        <p:nvGraphicFramePr>
          <p:cNvPr id="14" name="Content Placeholder 2">
            <a:extLst>
              <a:ext uri="{FF2B5EF4-FFF2-40B4-BE49-F238E27FC236}">
                <a16:creationId xmlns:a16="http://schemas.microsoft.com/office/drawing/2014/main" id="{F13DD0C2-E266-42E3-9695-6BE9D488C1DA}"/>
              </a:ext>
            </a:extLst>
          </p:cNvPr>
          <p:cNvGraphicFramePr>
            <a:graphicFrameLocks noGrp="1"/>
          </p:cNvGraphicFramePr>
          <p:nvPr>
            <p:ph idx="1"/>
            <p:extLst>
              <p:ext uri="{D42A27DB-BD31-4B8C-83A1-F6EECF244321}">
                <p14:modId xmlns:p14="http://schemas.microsoft.com/office/powerpoint/2010/main" val="2247812827"/>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Date Placeholder 3">
            <a:extLst>
              <a:ext uri="{FF2B5EF4-FFF2-40B4-BE49-F238E27FC236}">
                <a16:creationId xmlns:a16="http://schemas.microsoft.com/office/drawing/2014/main" id="{5F5289FB-A10E-DE45-BFF5-9E950E590107}"/>
              </a:ext>
            </a:extLst>
          </p:cNvPr>
          <p:cNvSpPr>
            <a:spLocks noGrp="1"/>
          </p:cNvSpPr>
          <p:nvPr>
            <p:ph type="dt" sz="half" idx="10"/>
          </p:nvPr>
        </p:nvSpPr>
        <p:spPr/>
        <p:txBody>
          <a:bodyPr/>
          <a:lstStyle/>
          <a:p>
            <a:r>
              <a:rPr lang="en-GB"/>
              <a:t>5/4/20</a:t>
            </a:r>
            <a:endParaRPr lang="en-US"/>
          </a:p>
        </p:txBody>
      </p:sp>
      <p:pic>
        <p:nvPicPr>
          <p:cNvPr id="5" name="Media1 slide 35 New">
            <a:hlinkClick r:id="" action="ppaction://media"/>
            <a:extLst>
              <a:ext uri="{FF2B5EF4-FFF2-40B4-BE49-F238E27FC236}">
                <a16:creationId xmlns:a16="http://schemas.microsoft.com/office/drawing/2014/main" id="{38510BD8-5331-4ECC-AB7F-7E32CE8880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5158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90">
        <p15:prstTrans prst="pageCurlDouble"/>
      </p:transition>
    </mc:Choice>
    <mc:Fallback xmlns="">
      <p:transition spd="slow" advClick="0" advTm="15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256B06-B122-D543-818A-EFD3C29DE6EE}"/>
              </a:ext>
            </a:extLst>
          </p:cNvPr>
          <p:cNvSpPr>
            <a:spLocks noGrp="1"/>
          </p:cNvSpPr>
          <p:nvPr>
            <p:ph type="title"/>
          </p:nvPr>
        </p:nvSpPr>
        <p:spPr>
          <a:xfrm>
            <a:off x="594360" y="637125"/>
            <a:ext cx="3802276" cy="5256371"/>
          </a:xfrm>
        </p:spPr>
        <p:txBody>
          <a:bodyPr>
            <a:normAutofit/>
          </a:bodyPr>
          <a:lstStyle/>
          <a:p>
            <a:r>
              <a:rPr lang="en-US" sz="4800" b="1">
                <a:solidFill>
                  <a:schemeClr val="bg1"/>
                </a:solidFill>
              </a:rPr>
              <a:t>Isolating a single case</a:t>
            </a:r>
          </a:p>
        </p:txBody>
      </p:sp>
      <p:graphicFrame>
        <p:nvGraphicFramePr>
          <p:cNvPr id="5" name="Content Placeholder 2">
            <a:extLst>
              <a:ext uri="{FF2B5EF4-FFF2-40B4-BE49-F238E27FC236}">
                <a16:creationId xmlns:a16="http://schemas.microsoft.com/office/drawing/2014/main" id="{21C9E055-184A-410B-8915-50EC2A15E883}"/>
              </a:ext>
            </a:extLst>
          </p:cNvPr>
          <p:cNvGraphicFramePr>
            <a:graphicFrameLocks noGrp="1"/>
          </p:cNvGraphicFramePr>
          <p:nvPr>
            <p:ph idx="1"/>
            <p:extLst>
              <p:ext uri="{D42A27DB-BD31-4B8C-83A1-F6EECF244321}">
                <p14:modId xmlns:p14="http://schemas.microsoft.com/office/powerpoint/2010/main" val="518093972"/>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CE00701E-A8BE-7B45-A525-E2F3DE619931}"/>
              </a:ext>
            </a:extLst>
          </p:cNvPr>
          <p:cNvSpPr>
            <a:spLocks noGrp="1"/>
          </p:cNvSpPr>
          <p:nvPr>
            <p:ph type="dt" sz="half" idx="10"/>
          </p:nvPr>
        </p:nvSpPr>
        <p:spPr/>
        <p:txBody>
          <a:bodyPr/>
          <a:lstStyle/>
          <a:p>
            <a:r>
              <a:rPr lang="en-GB"/>
              <a:t>5/4/20</a:t>
            </a:r>
            <a:endParaRPr lang="en-US"/>
          </a:p>
        </p:txBody>
      </p:sp>
      <p:pic>
        <p:nvPicPr>
          <p:cNvPr id="6" name="Media1 slide 36 New">
            <a:hlinkClick r:id="" action="ppaction://media"/>
            <a:extLst>
              <a:ext uri="{FF2B5EF4-FFF2-40B4-BE49-F238E27FC236}">
                <a16:creationId xmlns:a16="http://schemas.microsoft.com/office/drawing/2014/main" id="{C48F3B6B-9AF7-4EFF-ADD3-6748DA9F38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2978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70">
        <p15:prstTrans prst="pageCurlDouble"/>
      </p:transition>
    </mc:Choice>
    <mc:Fallback xmlns="">
      <p:transition spd="slow" advClick="0" advTm="1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5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7" name="Title 1">
            <a:extLst>
              <a:ext uri="{FF2B5EF4-FFF2-40B4-BE49-F238E27FC236}">
                <a16:creationId xmlns:a16="http://schemas.microsoft.com/office/drawing/2014/main" id="{72D39FD4-AE01-7F47-A8DB-23712651CD23}"/>
              </a:ext>
            </a:extLst>
          </p:cNvPr>
          <p:cNvSpPr>
            <a:spLocks noGrp="1" noChangeArrowheads="1"/>
          </p:cNvSpPr>
          <p:nvPr>
            <p:ph type="title"/>
          </p:nvPr>
        </p:nvSpPr>
        <p:spPr>
          <a:xfrm>
            <a:off x="686834" y="1153572"/>
            <a:ext cx="3200400" cy="4461163"/>
          </a:xfrm>
        </p:spPr>
        <p:txBody>
          <a:bodyPr vert="horz" lIns="91440" tIns="45720" rIns="91440" bIns="45720" rtlCol="0">
            <a:normAutofit/>
          </a:bodyPr>
          <a:lstStyle/>
          <a:p>
            <a:r>
              <a:rPr lang="en-US" altLang="en-US" kern="1200" dirty="0" err="1">
                <a:solidFill>
                  <a:srgbClr val="FFFFFF"/>
                </a:solidFill>
                <a:latin typeface="+mj-lt"/>
                <a:ea typeface="+mj-ea"/>
                <a:cs typeface="+mj-cs"/>
              </a:rPr>
              <a:t>Cohorting</a:t>
            </a:r>
            <a:r>
              <a:rPr lang="en-US" altLang="en-US" kern="1200" dirty="0">
                <a:solidFill>
                  <a:srgbClr val="FFFFFF"/>
                </a:solidFill>
                <a:latin typeface="+mj-lt"/>
                <a:ea typeface="+mj-ea"/>
                <a:cs typeface="+mj-cs"/>
              </a:rPr>
              <a:t>:</a:t>
            </a:r>
            <a:br>
              <a:rPr lang="en-US" altLang="en-US" kern="1200" dirty="0">
                <a:solidFill>
                  <a:srgbClr val="FFFFFF"/>
                </a:solidFill>
                <a:latin typeface="+mj-lt"/>
                <a:ea typeface="+mj-ea"/>
                <a:cs typeface="+mj-cs"/>
              </a:rPr>
            </a:br>
            <a:r>
              <a:rPr lang="en-US" altLang="en-US" kern="1200" dirty="0">
                <a:solidFill>
                  <a:srgbClr val="FFFFFF"/>
                </a:solidFill>
                <a:latin typeface="+mj-lt"/>
                <a:ea typeface="+mj-ea"/>
                <a:cs typeface="+mj-cs"/>
              </a:rPr>
              <a:t>Placing patients with COVID-19 in multi-occupancy rooms</a:t>
            </a:r>
          </a:p>
        </p:txBody>
      </p:sp>
      <p:sp>
        <p:nvSpPr>
          <p:cNvPr id="143" name="Arc 14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795" name="Content Placeholder 2">
            <a:extLst>
              <a:ext uri="{FF2B5EF4-FFF2-40B4-BE49-F238E27FC236}">
                <a16:creationId xmlns:a16="http://schemas.microsoft.com/office/drawing/2014/main" id="{2A6189D5-5BA7-B943-8073-77FA30C590F7}"/>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GB" sz="1800" b="1" err="1"/>
              <a:t>Cohorting</a:t>
            </a:r>
            <a:r>
              <a:rPr lang="en-GB" sz="1800" b="1"/>
              <a:t> of contacts within one unit rather than individually: </a:t>
            </a:r>
            <a:r>
              <a:rPr lang="en-GB" sz="1800"/>
              <a:t>Consider this option if isolation in single rooms is not possible due to shortage of single rooms when large numbers of exposed contacts are involved. </a:t>
            </a:r>
          </a:p>
          <a:p>
            <a:r>
              <a:rPr lang="en-GB" sz="1800" b="1"/>
              <a:t>Protective </a:t>
            </a:r>
            <a:r>
              <a:rPr lang="en-GB" sz="1800" b="1" err="1"/>
              <a:t>cohorting</a:t>
            </a:r>
            <a:r>
              <a:rPr lang="en-GB" sz="1800" b="1"/>
              <a:t> of unexposed residents: </a:t>
            </a:r>
            <a:r>
              <a:rPr lang="en-GB" sz="1800"/>
              <a:t>Residents who have not had any exposure to the symptomatic case can be </a:t>
            </a:r>
            <a:r>
              <a:rPr lang="en-GB" sz="1800" err="1"/>
              <a:t>cohorted</a:t>
            </a:r>
            <a:r>
              <a:rPr lang="en-GB" sz="1800"/>
              <a:t> separately in another unit within the home away from the cases and exposed contacts. </a:t>
            </a:r>
          </a:p>
          <a:p>
            <a:r>
              <a:rPr lang="en-GB" sz="1800"/>
              <a:t>Extremely clinically vulnerable residents should be in a single room and </a:t>
            </a:r>
            <a:r>
              <a:rPr lang="en-GB" sz="1800" b="1"/>
              <a:t>not share bathrooms with other residents</a:t>
            </a:r>
            <a:r>
              <a:rPr lang="en-GB" sz="1800"/>
              <a:t>. </a:t>
            </a:r>
          </a:p>
          <a:p>
            <a:pPr>
              <a:spcBef>
                <a:spcPts val="0"/>
              </a:spcBef>
              <a:spcAft>
                <a:spcPts val="600"/>
              </a:spcAft>
              <a:defRPr/>
            </a:pPr>
            <a:endParaRPr lang="en-US" altLang="en-US" sz="1800"/>
          </a:p>
          <a:p>
            <a:pPr>
              <a:spcBef>
                <a:spcPts val="0"/>
              </a:spcBef>
              <a:spcAft>
                <a:spcPts val="600"/>
              </a:spcAft>
              <a:defRPr/>
            </a:pPr>
            <a:r>
              <a:rPr lang="en-US" altLang="en-US" sz="1800"/>
              <a:t>Where possible assign staff to work in COVID-19 designated areas and not care for other residents </a:t>
            </a:r>
          </a:p>
          <a:p>
            <a:pPr>
              <a:spcBef>
                <a:spcPts val="0"/>
              </a:spcBef>
              <a:spcAft>
                <a:spcPts val="600"/>
              </a:spcAft>
              <a:defRPr/>
            </a:pPr>
            <a:r>
              <a:rPr lang="en-US" altLang="en-US" sz="1800"/>
              <a:t>Change PPE and clean hands between patients in the cohort area - NB use masks / visors (or goggles) can be worn on a sessional basis</a:t>
            </a:r>
          </a:p>
          <a:p>
            <a:pPr>
              <a:spcBef>
                <a:spcPts val="0"/>
              </a:spcBef>
              <a:spcAft>
                <a:spcPts val="600"/>
              </a:spcAft>
              <a:defRPr/>
            </a:pPr>
            <a:r>
              <a:rPr lang="en-US" altLang="en-US" sz="1800"/>
              <a:t>Avoid using agency staff especially in areas with known COVID-19 positive patients</a:t>
            </a:r>
          </a:p>
          <a:p>
            <a:pPr>
              <a:spcBef>
                <a:spcPts val="0"/>
              </a:spcBef>
              <a:spcAft>
                <a:spcPts val="600"/>
              </a:spcAft>
              <a:defRPr/>
            </a:pPr>
            <a:r>
              <a:rPr lang="en-US" altLang="en-US" sz="1800"/>
              <a:t>Restrict visiting in line with government guidelines </a:t>
            </a:r>
          </a:p>
          <a:p>
            <a:pPr>
              <a:spcBef>
                <a:spcPts val="0"/>
              </a:spcBef>
              <a:spcAft>
                <a:spcPts val="600"/>
              </a:spcAft>
              <a:defRPr/>
            </a:pPr>
            <a:endParaRPr lang="en-US" altLang="en-US" sz="1800"/>
          </a:p>
        </p:txBody>
      </p:sp>
      <p:sp>
        <p:nvSpPr>
          <p:cNvPr id="5" name="TextBox 4">
            <a:extLst>
              <a:ext uri="{FF2B5EF4-FFF2-40B4-BE49-F238E27FC236}">
                <a16:creationId xmlns:a16="http://schemas.microsoft.com/office/drawing/2014/main" id="{A7334444-F977-0D46-91C0-FD96D8C12690}"/>
              </a:ext>
            </a:extLst>
          </p:cNvPr>
          <p:cNvSpPr txBox="1"/>
          <p:nvPr/>
        </p:nvSpPr>
        <p:spPr>
          <a:xfrm>
            <a:off x="8451604" y="1412489"/>
            <a:ext cx="3197701" cy="4363844"/>
          </a:xfrm>
          <a:prstGeom prst="rect">
            <a:avLst/>
          </a:prstGeom>
        </p:spPr>
        <p:txBody>
          <a:bodyPr vert="horz" lIns="91440" tIns="45720" rIns="91440" bIns="45720" rtlCol="0">
            <a:normAutofit/>
          </a:bodyPr>
          <a:lstStyle/>
          <a:p>
            <a:pPr>
              <a:lnSpc>
                <a:spcPct val="90000"/>
              </a:lnSpc>
              <a:spcBef>
                <a:spcPts val="600"/>
              </a:spcBef>
              <a:spcAft>
                <a:spcPts val="600"/>
              </a:spcAft>
              <a:defRPr/>
            </a:pPr>
            <a:endParaRPr lang="en-US" sz="2000" dirty="0"/>
          </a:p>
        </p:txBody>
      </p:sp>
      <p:sp>
        <p:nvSpPr>
          <p:cNvPr id="2" name="Date Placeholder 1">
            <a:extLst>
              <a:ext uri="{FF2B5EF4-FFF2-40B4-BE49-F238E27FC236}">
                <a16:creationId xmlns:a16="http://schemas.microsoft.com/office/drawing/2014/main" id="{2298E539-FEFE-2A4E-AD5C-F0925FD07154}"/>
              </a:ext>
            </a:extLst>
          </p:cNvPr>
          <p:cNvSpPr>
            <a:spLocks noGrp="1"/>
          </p:cNvSpPr>
          <p:nvPr>
            <p:ph type="dt" sz="half" idx="10"/>
          </p:nvPr>
        </p:nvSpPr>
        <p:spPr/>
        <p:txBody>
          <a:bodyPr/>
          <a:lstStyle/>
          <a:p>
            <a:r>
              <a:rPr lang="en-GB"/>
              <a:t>5/4/20</a:t>
            </a:r>
            <a:endParaRPr lang="en-US"/>
          </a:p>
        </p:txBody>
      </p:sp>
      <p:pic>
        <p:nvPicPr>
          <p:cNvPr id="4" name="Media1 slide 37 New">
            <a:hlinkClick r:id="" action="ppaction://media"/>
            <a:extLst>
              <a:ext uri="{FF2B5EF4-FFF2-40B4-BE49-F238E27FC236}">
                <a16:creationId xmlns:a16="http://schemas.microsoft.com/office/drawing/2014/main" id="{C29369A4-5774-4A46-AA6E-78EF24418F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18299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220">
        <p15:prstTrans prst="pageCurlDouble"/>
      </p:transition>
    </mc:Choice>
    <mc:Fallback xmlns="">
      <p:transition spd="slow" advClick="0" advTm="22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74A04AFFB3D84A8DC7CD18D34A16F4" ma:contentTypeVersion="0" ma:contentTypeDescription="Create a new document." ma:contentTypeScope="" ma:versionID="bd437f4f3576ffa2582ebb194dc7c41b">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722ADB-A005-4A6F-8FAC-499B1E16AD0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04854025-0C74-4A53-9A91-35E2A14EE14C}">
  <ds:schemaRefs>
    <ds:schemaRef ds:uri="http://schemas.microsoft.com/sharepoint/v3/contenttype/forms"/>
  </ds:schemaRefs>
</ds:datastoreItem>
</file>

<file path=customXml/itemProps3.xml><?xml version="1.0" encoding="utf-8"?>
<ds:datastoreItem xmlns:ds="http://schemas.openxmlformats.org/officeDocument/2006/customXml" ds:itemID="{CB49D11C-3F9A-4259-880C-B46D1C4C7A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1483</TotalTime>
  <Words>1034</Words>
  <Application>Microsoft Office PowerPoint</Application>
  <PresentationFormat>Widescreen</PresentationFormat>
  <Paragraphs>95</Paragraphs>
  <Slides>12</Slides>
  <Notes>5</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COVID-19 Infection Prevention and Control For Care Home Settings  </vt:lpstr>
      <vt:lpstr>Principle 3</vt:lpstr>
      <vt:lpstr>Transmission Based Precautions</vt:lpstr>
      <vt:lpstr>Droplet precautions</vt:lpstr>
      <vt:lpstr>Airborne precautions </vt:lpstr>
      <vt:lpstr>Definitions of COVID-19 cases and contacts  </vt:lpstr>
      <vt:lpstr> Isolation of COVID-19 symptomatic patients/residents: Single case  </vt:lpstr>
      <vt:lpstr>Isolating a single case</vt:lpstr>
      <vt:lpstr>Cohorting: Placing patients with COVID-19 in multi-occupancy rooms</vt:lpstr>
      <vt:lpstr>Staff with COVID-19</vt:lpstr>
      <vt:lpstr>Useful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Infection Prevention and Control For Care Home Settings</dc:title>
  <dc:creator>Tracey Gauci</dc:creator>
  <cp:lastModifiedBy>Michael McClymont</cp:lastModifiedBy>
  <cp:revision>85</cp:revision>
  <dcterms:created xsi:type="dcterms:W3CDTF">2020-05-04T16:38:29Z</dcterms:created>
  <dcterms:modified xsi:type="dcterms:W3CDTF">2020-06-09T12:26:17Z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0x0101001174A04AFFB3D84A8DC7CD18D34A16F4</vt:lpwstr>
  </property>
</Properties>
</file>