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Lst>
  <p:notesMasterIdLst>
    <p:notesMasterId r:id="rId17"/>
  </p:notesMasterIdLst>
  <p:sldIdLst>
    <p:sldId id="270" r:id="rId5"/>
    <p:sldId id="921" r:id="rId6"/>
    <p:sldId id="301" r:id="rId7"/>
    <p:sldId id="922" r:id="rId8"/>
    <p:sldId id="759" r:id="rId9"/>
    <p:sldId id="916" r:id="rId10"/>
    <p:sldId id="906" r:id="rId11"/>
    <p:sldId id="923" r:id="rId12"/>
    <p:sldId id="925" r:id="rId13"/>
    <p:sldId id="258" r:id="rId14"/>
    <p:sldId id="283"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0"/>
    <p:restoredTop sz="88146"/>
  </p:normalViewPr>
  <p:slideViewPr>
    <p:cSldViewPr snapToGrid="0" snapToObjects="1">
      <p:cViewPr varScale="1">
        <p:scale>
          <a:sx n="63" d="100"/>
          <a:sy n="63" d="100"/>
        </p:scale>
        <p:origin x="5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1" Type="http://schemas.openxmlformats.org/officeDocument/2006/relationships/hyperlink" Target="mailto:Sue.Y.Rees@wales.nhs.uk"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Sue.Y.Rees@wales.nhs.uk"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DB591-2572-47E8-B3F7-3D6C12AAF40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80934ECA-49F2-4024-8838-8D1EB83F7FB3}">
      <dgm:prSet/>
      <dgm:spPr/>
      <dgm:t>
        <a:bodyPr/>
        <a:lstStyle/>
        <a:p>
          <a:r>
            <a:rPr lang="en-GB" dirty="0"/>
            <a:t>Surfaces will become contaminated with respiratory secretions</a:t>
          </a:r>
          <a:endParaRPr lang="en-US" dirty="0"/>
        </a:p>
      </dgm:t>
    </dgm:pt>
    <dgm:pt modelId="{8AC8233C-80CD-4198-BB78-E5026F2F4388}" type="parTrans" cxnId="{EA5A267E-E916-4165-A852-40119BF0A960}">
      <dgm:prSet/>
      <dgm:spPr/>
      <dgm:t>
        <a:bodyPr/>
        <a:lstStyle/>
        <a:p>
          <a:endParaRPr lang="en-US"/>
        </a:p>
      </dgm:t>
    </dgm:pt>
    <dgm:pt modelId="{3BF5C785-7B7B-40DE-AFB6-A85BD39D3E18}" type="sibTrans" cxnId="{EA5A267E-E916-4165-A852-40119BF0A960}">
      <dgm:prSet/>
      <dgm:spPr/>
      <dgm:t>
        <a:bodyPr/>
        <a:lstStyle/>
        <a:p>
          <a:endParaRPr lang="en-US"/>
        </a:p>
      </dgm:t>
    </dgm:pt>
    <dgm:pt modelId="{6B6384D0-900B-43C7-AC7D-BAB0AF33A528}">
      <dgm:prSet custT="1"/>
      <dgm:spPr/>
      <dgm:t>
        <a:bodyPr/>
        <a:lstStyle/>
        <a:p>
          <a:r>
            <a:rPr lang="en-GB" sz="1600" dirty="0"/>
            <a:t>Directly from coughing/sneezing</a:t>
          </a:r>
          <a:endParaRPr lang="en-US" sz="1600" dirty="0"/>
        </a:p>
      </dgm:t>
    </dgm:pt>
    <dgm:pt modelId="{6B39963E-DEA4-440C-AB71-18E98D8A7A6D}" type="parTrans" cxnId="{89BBDAAB-62AC-4B7D-8320-205DED781AE7}">
      <dgm:prSet/>
      <dgm:spPr/>
      <dgm:t>
        <a:bodyPr/>
        <a:lstStyle/>
        <a:p>
          <a:endParaRPr lang="en-US"/>
        </a:p>
      </dgm:t>
    </dgm:pt>
    <dgm:pt modelId="{9FA134E7-2940-4657-9EF9-753C5CF25CDB}" type="sibTrans" cxnId="{89BBDAAB-62AC-4B7D-8320-205DED781AE7}">
      <dgm:prSet/>
      <dgm:spPr/>
      <dgm:t>
        <a:bodyPr/>
        <a:lstStyle/>
        <a:p>
          <a:endParaRPr lang="en-US"/>
        </a:p>
      </dgm:t>
    </dgm:pt>
    <dgm:pt modelId="{9155C0C2-1B49-4577-A2EB-A45333AFBABA}">
      <dgm:prSet custT="1"/>
      <dgm:spPr/>
      <dgm:t>
        <a:bodyPr/>
        <a:lstStyle/>
        <a:p>
          <a:r>
            <a:rPr lang="en-GB" sz="1600" dirty="0"/>
            <a:t>Indirectly by touching with contaminated hands</a:t>
          </a:r>
          <a:endParaRPr lang="en-US" sz="1600" dirty="0"/>
        </a:p>
      </dgm:t>
    </dgm:pt>
    <dgm:pt modelId="{9C7E43CF-A7D4-4041-B573-0753D0082D86}" type="parTrans" cxnId="{B178CA7A-2C0A-4E9B-B22F-B534FD137C1F}">
      <dgm:prSet/>
      <dgm:spPr/>
      <dgm:t>
        <a:bodyPr/>
        <a:lstStyle/>
        <a:p>
          <a:endParaRPr lang="en-US"/>
        </a:p>
      </dgm:t>
    </dgm:pt>
    <dgm:pt modelId="{0BCD3FB9-E258-4353-A3A1-B90BB960D1E6}" type="sibTrans" cxnId="{B178CA7A-2C0A-4E9B-B22F-B534FD137C1F}">
      <dgm:prSet/>
      <dgm:spPr/>
      <dgm:t>
        <a:bodyPr/>
        <a:lstStyle/>
        <a:p>
          <a:endParaRPr lang="en-US"/>
        </a:p>
      </dgm:t>
    </dgm:pt>
    <dgm:pt modelId="{D26B4511-6369-4CBE-B496-4CCA92D4419E}">
      <dgm:prSet custT="1"/>
      <dgm:spPr/>
      <dgm:t>
        <a:bodyPr/>
        <a:lstStyle/>
        <a:p>
          <a:r>
            <a:rPr lang="en-GB" sz="1600" dirty="0"/>
            <a:t>Contamination greatest where AGP performed</a:t>
          </a:r>
          <a:endParaRPr lang="en-US" sz="1600" dirty="0"/>
        </a:p>
      </dgm:t>
    </dgm:pt>
    <dgm:pt modelId="{53D68F29-8DF0-409E-AAC7-CE6A5918BEE8}" type="parTrans" cxnId="{C157EBA8-5441-4663-B459-1D1D8CF28727}">
      <dgm:prSet/>
      <dgm:spPr/>
      <dgm:t>
        <a:bodyPr/>
        <a:lstStyle/>
        <a:p>
          <a:endParaRPr lang="en-US"/>
        </a:p>
      </dgm:t>
    </dgm:pt>
    <dgm:pt modelId="{A32F7296-631D-42BE-BDE6-6FA7279C6BA9}" type="sibTrans" cxnId="{C157EBA8-5441-4663-B459-1D1D8CF28727}">
      <dgm:prSet/>
      <dgm:spPr/>
      <dgm:t>
        <a:bodyPr/>
        <a:lstStyle/>
        <a:p>
          <a:endParaRPr lang="en-US"/>
        </a:p>
      </dgm:t>
    </dgm:pt>
    <dgm:pt modelId="{6CCACF2E-B535-4EBA-BA8D-EE244BD03A09}">
      <dgm:prSet/>
      <dgm:spPr/>
      <dgm:t>
        <a:bodyPr/>
        <a:lstStyle/>
        <a:p>
          <a:r>
            <a:rPr lang="en-GB" dirty="0"/>
            <a:t>COVID-19 will survive in on surfaces for at least 3 days</a:t>
          </a:r>
          <a:endParaRPr lang="en-US" dirty="0"/>
        </a:p>
      </dgm:t>
    </dgm:pt>
    <dgm:pt modelId="{CDF47D67-D2D5-4135-A334-944CC77F40E1}" type="parTrans" cxnId="{ED96676E-D168-45F8-A1DE-6CBF4276D0F6}">
      <dgm:prSet/>
      <dgm:spPr/>
      <dgm:t>
        <a:bodyPr/>
        <a:lstStyle/>
        <a:p>
          <a:endParaRPr lang="en-US"/>
        </a:p>
      </dgm:t>
    </dgm:pt>
    <dgm:pt modelId="{B1183B8C-E500-46A5-B383-A57212ECB80C}" type="sibTrans" cxnId="{ED96676E-D168-45F8-A1DE-6CBF4276D0F6}">
      <dgm:prSet/>
      <dgm:spPr/>
      <dgm:t>
        <a:bodyPr/>
        <a:lstStyle/>
        <a:p>
          <a:endParaRPr lang="en-US"/>
        </a:p>
      </dgm:t>
    </dgm:pt>
    <dgm:pt modelId="{F43AD629-5080-49DF-B9CF-922B167FFF18}">
      <dgm:prSet custT="1"/>
      <dgm:spPr/>
      <dgm:t>
        <a:bodyPr/>
        <a:lstStyle/>
        <a:p>
          <a:r>
            <a:rPr lang="en-US" sz="1600" dirty="0"/>
            <a:t>Copper</a:t>
          </a:r>
          <a:r>
            <a:rPr lang="en-US" sz="1600" baseline="0" dirty="0"/>
            <a:t> – 4 hours, cardboard 24 hours, plastic / steel 72 hours</a:t>
          </a:r>
          <a:endParaRPr lang="en-US" sz="1600" dirty="0"/>
        </a:p>
      </dgm:t>
    </dgm:pt>
    <dgm:pt modelId="{8B113D29-9780-4506-BA07-C849D3D939B3}" type="parTrans" cxnId="{CE758DF8-07A1-4638-95C2-C1586CC03E3D}">
      <dgm:prSet/>
      <dgm:spPr/>
      <dgm:t>
        <a:bodyPr/>
        <a:lstStyle/>
        <a:p>
          <a:endParaRPr lang="en-US"/>
        </a:p>
      </dgm:t>
    </dgm:pt>
    <dgm:pt modelId="{CA6D2B79-B4F3-45B5-8BBE-6B04455C8FA6}" type="sibTrans" cxnId="{CE758DF8-07A1-4638-95C2-C1586CC03E3D}">
      <dgm:prSet/>
      <dgm:spPr/>
      <dgm:t>
        <a:bodyPr/>
        <a:lstStyle/>
        <a:p>
          <a:endParaRPr lang="en-US"/>
        </a:p>
      </dgm:t>
    </dgm:pt>
    <dgm:pt modelId="{F9572141-0CD0-4A92-BAD5-3478ED03CE4F}">
      <dgm:prSet/>
      <dgm:spPr/>
      <dgm:t>
        <a:bodyPr/>
        <a:lstStyle/>
        <a:p>
          <a:r>
            <a:rPr lang="en-GB" dirty="0"/>
            <a:t>Easily removed by cleaning &amp; disinfection</a:t>
          </a:r>
          <a:endParaRPr lang="en-US" dirty="0"/>
        </a:p>
      </dgm:t>
    </dgm:pt>
    <dgm:pt modelId="{9B2E92F2-1CFA-464B-89C0-C7015DECD5A9}" type="parTrans" cxnId="{D0331C65-83C9-46CC-A118-5770ADC92624}">
      <dgm:prSet/>
      <dgm:spPr/>
      <dgm:t>
        <a:bodyPr/>
        <a:lstStyle/>
        <a:p>
          <a:endParaRPr lang="en-US"/>
        </a:p>
      </dgm:t>
    </dgm:pt>
    <dgm:pt modelId="{95D1ABA1-A984-47C4-A1AC-8035AB47B5C5}" type="sibTrans" cxnId="{D0331C65-83C9-46CC-A118-5770ADC92624}">
      <dgm:prSet/>
      <dgm:spPr/>
      <dgm:t>
        <a:bodyPr/>
        <a:lstStyle/>
        <a:p>
          <a:endParaRPr lang="en-US"/>
        </a:p>
      </dgm:t>
    </dgm:pt>
    <dgm:pt modelId="{268445C4-F7B6-42C0-9A5F-7CAA23AA05CF}">
      <dgm:prSet custT="1"/>
      <dgm:spPr/>
      <dgm:t>
        <a:bodyPr/>
        <a:lstStyle/>
        <a:p>
          <a:r>
            <a:rPr lang="en-GB" sz="1600" dirty="0"/>
            <a:t>Detergent &amp; water followed by disinfectant OR a combined cleaning and disinfecting product</a:t>
          </a:r>
          <a:endParaRPr lang="en-US" sz="1600" dirty="0"/>
        </a:p>
      </dgm:t>
    </dgm:pt>
    <dgm:pt modelId="{88D15571-19DF-4228-9B3D-1BD4EDF1375E}" type="parTrans" cxnId="{A3878351-F005-42D2-8D59-4D14C61E316F}">
      <dgm:prSet/>
      <dgm:spPr/>
      <dgm:t>
        <a:bodyPr/>
        <a:lstStyle/>
        <a:p>
          <a:endParaRPr lang="en-US"/>
        </a:p>
      </dgm:t>
    </dgm:pt>
    <dgm:pt modelId="{55BA2FB4-0C43-4388-8F06-5BD9D184AAB8}" type="sibTrans" cxnId="{A3878351-F005-42D2-8D59-4D14C61E316F}">
      <dgm:prSet/>
      <dgm:spPr/>
      <dgm:t>
        <a:bodyPr/>
        <a:lstStyle/>
        <a:p>
          <a:endParaRPr lang="en-US"/>
        </a:p>
      </dgm:t>
    </dgm:pt>
    <dgm:pt modelId="{6EF6DC03-7FB0-4728-A66A-31C45D10941F}">
      <dgm:prSet custT="1"/>
      <dgm:spPr/>
      <dgm:t>
        <a:bodyPr/>
        <a:lstStyle/>
        <a:p>
          <a:r>
            <a:rPr lang="en-GB" sz="1600" dirty="0"/>
            <a:t>Chlorine at 1000ppm may damage equipment and cause breathing difficulties in staff and residents</a:t>
          </a:r>
          <a:endParaRPr lang="en-US" sz="1600" dirty="0"/>
        </a:p>
      </dgm:t>
    </dgm:pt>
    <dgm:pt modelId="{6A9B54DC-E668-49DB-89AB-1F5E01DC36AE}" type="parTrans" cxnId="{8C6F0F7A-AC7E-4A80-95F0-82BDE7EAE55F}">
      <dgm:prSet/>
      <dgm:spPr/>
      <dgm:t>
        <a:bodyPr/>
        <a:lstStyle/>
        <a:p>
          <a:endParaRPr lang="en-US"/>
        </a:p>
      </dgm:t>
    </dgm:pt>
    <dgm:pt modelId="{BF684118-BDA4-4F48-9B4E-7A2511FA97E0}" type="sibTrans" cxnId="{8C6F0F7A-AC7E-4A80-95F0-82BDE7EAE55F}">
      <dgm:prSet/>
      <dgm:spPr/>
      <dgm:t>
        <a:bodyPr/>
        <a:lstStyle/>
        <a:p>
          <a:endParaRPr lang="en-US"/>
        </a:p>
      </dgm:t>
    </dgm:pt>
    <dgm:pt modelId="{B0EF7FD8-55B4-B94C-B7B6-D6A5B93F0EA9}">
      <dgm:prSet custT="1"/>
      <dgm:spPr/>
      <dgm:t>
        <a:bodyPr/>
        <a:lstStyle/>
        <a:p>
          <a:r>
            <a:rPr lang="en-US" sz="1600" dirty="0"/>
            <a:t>Use of a viricidal disinfectant complies with EN14476</a:t>
          </a:r>
        </a:p>
      </dgm:t>
    </dgm:pt>
    <dgm:pt modelId="{3A83A575-F34A-7944-9EF4-D803BF898BE1}" type="parTrans" cxnId="{CAC0DAD4-C94A-1440-A6B1-E6732B23BD8F}">
      <dgm:prSet/>
      <dgm:spPr/>
      <dgm:t>
        <a:bodyPr/>
        <a:lstStyle/>
        <a:p>
          <a:endParaRPr lang="en-GB"/>
        </a:p>
      </dgm:t>
    </dgm:pt>
    <dgm:pt modelId="{48648941-531E-504C-864A-B1A59D56A29F}" type="sibTrans" cxnId="{CAC0DAD4-C94A-1440-A6B1-E6732B23BD8F}">
      <dgm:prSet/>
      <dgm:spPr/>
      <dgm:t>
        <a:bodyPr/>
        <a:lstStyle/>
        <a:p>
          <a:endParaRPr lang="en-GB"/>
        </a:p>
      </dgm:t>
    </dgm:pt>
    <dgm:pt modelId="{C3387303-24BB-2A4C-8898-C512246DF71C}" type="pres">
      <dgm:prSet presAssocID="{E7BDB591-2572-47E8-B3F7-3D6C12AAF405}" presName="Name0" presStyleCnt="0">
        <dgm:presLayoutVars>
          <dgm:dir/>
          <dgm:animLvl val="lvl"/>
          <dgm:resizeHandles val="exact"/>
        </dgm:presLayoutVars>
      </dgm:prSet>
      <dgm:spPr/>
    </dgm:pt>
    <dgm:pt modelId="{6ED1D637-B6E0-534F-82A7-67B563AC295E}" type="pres">
      <dgm:prSet presAssocID="{80934ECA-49F2-4024-8838-8D1EB83F7FB3}" presName="linNode" presStyleCnt="0"/>
      <dgm:spPr/>
    </dgm:pt>
    <dgm:pt modelId="{B31D1EA0-09A9-724F-B125-896A60407999}" type="pres">
      <dgm:prSet presAssocID="{80934ECA-49F2-4024-8838-8D1EB83F7FB3}" presName="parentText" presStyleLbl="node1" presStyleIdx="0" presStyleCnt="3">
        <dgm:presLayoutVars>
          <dgm:chMax val="1"/>
          <dgm:bulletEnabled val="1"/>
        </dgm:presLayoutVars>
      </dgm:prSet>
      <dgm:spPr/>
    </dgm:pt>
    <dgm:pt modelId="{BCA77657-11CC-E944-9D1E-A88DBF05DAA7}" type="pres">
      <dgm:prSet presAssocID="{80934ECA-49F2-4024-8838-8D1EB83F7FB3}" presName="descendantText" presStyleLbl="alignAccFollowNode1" presStyleIdx="0" presStyleCnt="3">
        <dgm:presLayoutVars>
          <dgm:bulletEnabled val="1"/>
        </dgm:presLayoutVars>
      </dgm:prSet>
      <dgm:spPr/>
    </dgm:pt>
    <dgm:pt modelId="{B87698D2-1989-F34A-9AC7-7E71E3F3A6B3}" type="pres">
      <dgm:prSet presAssocID="{3BF5C785-7B7B-40DE-AFB6-A85BD39D3E18}" presName="sp" presStyleCnt="0"/>
      <dgm:spPr/>
    </dgm:pt>
    <dgm:pt modelId="{29DB311F-1816-C447-B9BE-9434530780B3}" type="pres">
      <dgm:prSet presAssocID="{6CCACF2E-B535-4EBA-BA8D-EE244BD03A09}" presName="linNode" presStyleCnt="0"/>
      <dgm:spPr/>
    </dgm:pt>
    <dgm:pt modelId="{A3B06EA1-1E6D-A446-8DB6-F4938E67BF19}" type="pres">
      <dgm:prSet presAssocID="{6CCACF2E-B535-4EBA-BA8D-EE244BD03A09}" presName="parentText" presStyleLbl="node1" presStyleIdx="1" presStyleCnt="3">
        <dgm:presLayoutVars>
          <dgm:chMax val="1"/>
          <dgm:bulletEnabled val="1"/>
        </dgm:presLayoutVars>
      </dgm:prSet>
      <dgm:spPr/>
    </dgm:pt>
    <dgm:pt modelId="{E6FCD03A-BFDE-2340-92B8-94F8A836153E}" type="pres">
      <dgm:prSet presAssocID="{6CCACF2E-B535-4EBA-BA8D-EE244BD03A09}" presName="descendantText" presStyleLbl="alignAccFollowNode1" presStyleIdx="1" presStyleCnt="3">
        <dgm:presLayoutVars>
          <dgm:bulletEnabled val="1"/>
        </dgm:presLayoutVars>
      </dgm:prSet>
      <dgm:spPr/>
    </dgm:pt>
    <dgm:pt modelId="{2E6C25B0-8ABF-4040-B419-5B9A30F468F1}" type="pres">
      <dgm:prSet presAssocID="{B1183B8C-E500-46A5-B383-A57212ECB80C}" presName="sp" presStyleCnt="0"/>
      <dgm:spPr/>
    </dgm:pt>
    <dgm:pt modelId="{D2D0F3A1-E3F5-DB41-BB91-0FCCB5A5B65E}" type="pres">
      <dgm:prSet presAssocID="{F9572141-0CD0-4A92-BAD5-3478ED03CE4F}" presName="linNode" presStyleCnt="0"/>
      <dgm:spPr/>
    </dgm:pt>
    <dgm:pt modelId="{5D97C6F9-9C65-2343-946B-B1AB53FA3FB4}" type="pres">
      <dgm:prSet presAssocID="{F9572141-0CD0-4A92-BAD5-3478ED03CE4F}" presName="parentText" presStyleLbl="node1" presStyleIdx="2" presStyleCnt="3">
        <dgm:presLayoutVars>
          <dgm:chMax val="1"/>
          <dgm:bulletEnabled val="1"/>
        </dgm:presLayoutVars>
      </dgm:prSet>
      <dgm:spPr/>
    </dgm:pt>
    <dgm:pt modelId="{4FCB64DD-C4A6-0C49-9701-CC74BE7B4C24}" type="pres">
      <dgm:prSet presAssocID="{F9572141-0CD0-4A92-BAD5-3478ED03CE4F}" presName="descendantText" presStyleLbl="alignAccFollowNode1" presStyleIdx="2" presStyleCnt="3" custScaleY="115463">
        <dgm:presLayoutVars>
          <dgm:bulletEnabled val="1"/>
        </dgm:presLayoutVars>
      </dgm:prSet>
      <dgm:spPr/>
    </dgm:pt>
  </dgm:ptLst>
  <dgm:cxnLst>
    <dgm:cxn modelId="{B329DA0F-5CD7-A14C-B27B-609627D9B9FF}" type="presOf" srcId="{F9572141-0CD0-4A92-BAD5-3478ED03CE4F}" destId="{5D97C6F9-9C65-2343-946B-B1AB53FA3FB4}" srcOrd="0" destOrd="0" presId="urn:microsoft.com/office/officeart/2005/8/layout/vList5"/>
    <dgm:cxn modelId="{7800872A-CD9B-AA41-B7DF-7AD2849CE889}" type="presOf" srcId="{D26B4511-6369-4CBE-B496-4CCA92D4419E}" destId="{BCA77657-11CC-E944-9D1E-A88DBF05DAA7}" srcOrd="0" destOrd="2" presId="urn:microsoft.com/office/officeart/2005/8/layout/vList5"/>
    <dgm:cxn modelId="{5FD42436-A665-C840-A182-68E9B98B2FF7}" type="presOf" srcId="{80934ECA-49F2-4024-8838-8D1EB83F7FB3}" destId="{B31D1EA0-09A9-724F-B125-896A60407999}" srcOrd="0" destOrd="0" presId="urn:microsoft.com/office/officeart/2005/8/layout/vList5"/>
    <dgm:cxn modelId="{D0331C65-83C9-46CC-A118-5770ADC92624}" srcId="{E7BDB591-2572-47E8-B3F7-3D6C12AAF405}" destId="{F9572141-0CD0-4A92-BAD5-3478ED03CE4F}" srcOrd="2" destOrd="0" parTransId="{9B2E92F2-1CFA-464B-89C0-C7015DECD5A9}" sibTransId="{95D1ABA1-A984-47C4-A1AC-8035AB47B5C5}"/>
    <dgm:cxn modelId="{ED96676E-D168-45F8-A1DE-6CBF4276D0F6}" srcId="{E7BDB591-2572-47E8-B3F7-3D6C12AAF405}" destId="{6CCACF2E-B535-4EBA-BA8D-EE244BD03A09}" srcOrd="1" destOrd="0" parTransId="{CDF47D67-D2D5-4135-A334-944CC77F40E1}" sibTransId="{B1183B8C-E500-46A5-B383-A57212ECB80C}"/>
    <dgm:cxn modelId="{A3878351-F005-42D2-8D59-4D14C61E316F}" srcId="{F9572141-0CD0-4A92-BAD5-3478ED03CE4F}" destId="{268445C4-F7B6-42C0-9A5F-7CAA23AA05CF}" srcOrd="0" destOrd="0" parTransId="{88D15571-19DF-4228-9B3D-1BD4EDF1375E}" sibTransId="{55BA2FB4-0C43-4388-8F06-5BD9D184AAB8}"/>
    <dgm:cxn modelId="{8C6F0F7A-AC7E-4A80-95F0-82BDE7EAE55F}" srcId="{F9572141-0CD0-4A92-BAD5-3478ED03CE4F}" destId="{6EF6DC03-7FB0-4728-A66A-31C45D10941F}" srcOrd="2" destOrd="0" parTransId="{6A9B54DC-E668-49DB-89AB-1F5E01DC36AE}" sibTransId="{BF684118-BDA4-4F48-9B4E-7A2511FA97E0}"/>
    <dgm:cxn modelId="{B178CA7A-2C0A-4E9B-B22F-B534FD137C1F}" srcId="{80934ECA-49F2-4024-8838-8D1EB83F7FB3}" destId="{9155C0C2-1B49-4577-A2EB-A45333AFBABA}" srcOrd="1" destOrd="0" parTransId="{9C7E43CF-A7D4-4041-B573-0753D0082D86}" sibTransId="{0BCD3FB9-E258-4353-A3A1-B90BB960D1E6}"/>
    <dgm:cxn modelId="{EA5A267E-E916-4165-A852-40119BF0A960}" srcId="{E7BDB591-2572-47E8-B3F7-3D6C12AAF405}" destId="{80934ECA-49F2-4024-8838-8D1EB83F7FB3}" srcOrd="0" destOrd="0" parTransId="{8AC8233C-80CD-4198-BB78-E5026F2F4388}" sibTransId="{3BF5C785-7B7B-40DE-AFB6-A85BD39D3E18}"/>
    <dgm:cxn modelId="{CCF8D392-CF0E-AF48-B810-867D0F539284}" type="presOf" srcId="{E7BDB591-2572-47E8-B3F7-3D6C12AAF405}" destId="{C3387303-24BB-2A4C-8898-C512246DF71C}" srcOrd="0" destOrd="0" presId="urn:microsoft.com/office/officeart/2005/8/layout/vList5"/>
    <dgm:cxn modelId="{5C66EE99-55DC-0641-8599-719F958F421E}" type="presOf" srcId="{B0EF7FD8-55B4-B94C-B7B6-D6A5B93F0EA9}" destId="{4FCB64DD-C4A6-0C49-9701-CC74BE7B4C24}" srcOrd="0" destOrd="1" presId="urn:microsoft.com/office/officeart/2005/8/layout/vList5"/>
    <dgm:cxn modelId="{7BC8B89A-6FE0-7B4D-8F2A-AD6C305C00DA}" type="presOf" srcId="{9155C0C2-1B49-4577-A2EB-A45333AFBABA}" destId="{BCA77657-11CC-E944-9D1E-A88DBF05DAA7}" srcOrd="0" destOrd="1" presId="urn:microsoft.com/office/officeart/2005/8/layout/vList5"/>
    <dgm:cxn modelId="{A433BD9F-DACD-CE49-A3D2-2650B72E3743}" type="presOf" srcId="{6B6384D0-900B-43C7-AC7D-BAB0AF33A528}" destId="{BCA77657-11CC-E944-9D1E-A88DBF05DAA7}" srcOrd="0" destOrd="0" presId="urn:microsoft.com/office/officeart/2005/8/layout/vList5"/>
    <dgm:cxn modelId="{C157EBA8-5441-4663-B459-1D1D8CF28727}" srcId="{80934ECA-49F2-4024-8838-8D1EB83F7FB3}" destId="{D26B4511-6369-4CBE-B496-4CCA92D4419E}" srcOrd="2" destOrd="0" parTransId="{53D68F29-8DF0-409E-AAC7-CE6A5918BEE8}" sibTransId="{A32F7296-631D-42BE-BDE6-6FA7279C6BA9}"/>
    <dgm:cxn modelId="{89BBDAAB-62AC-4B7D-8320-205DED781AE7}" srcId="{80934ECA-49F2-4024-8838-8D1EB83F7FB3}" destId="{6B6384D0-900B-43C7-AC7D-BAB0AF33A528}" srcOrd="0" destOrd="0" parTransId="{6B39963E-DEA4-440C-AB71-18E98D8A7A6D}" sibTransId="{9FA134E7-2940-4657-9EF9-753C5CF25CDB}"/>
    <dgm:cxn modelId="{DC06E6AE-87A3-9142-B9C7-AFC53EDEE0A1}" type="presOf" srcId="{F43AD629-5080-49DF-B9CF-922B167FFF18}" destId="{E6FCD03A-BFDE-2340-92B8-94F8A836153E}" srcOrd="0" destOrd="0" presId="urn:microsoft.com/office/officeart/2005/8/layout/vList5"/>
    <dgm:cxn modelId="{E500DFC3-9D74-B44A-9A4D-C9BB34EAB7A1}" type="presOf" srcId="{6EF6DC03-7FB0-4728-A66A-31C45D10941F}" destId="{4FCB64DD-C4A6-0C49-9701-CC74BE7B4C24}" srcOrd="0" destOrd="2" presId="urn:microsoft.com/office/officeart/2005/8/layout/vList5"/>
    <dgm:cxn modelId="{12FEA3D1-8D0F-C042-85F6-3EA00D8EEB50}" type="presOf" srcId="{6CCACF2E-B535-4EBA-BA8D-EE244BD03A09}" destId="{A3B06EA1-1E6D-A446-8DB6-F4938E67BF19}" srcOrd="0" destOrd="0" presId="urn:microsoft.com/office/officeart/2005/8/layout/vList5"/>
    <dgm:cxn modelId="{CAC0DAD4-C94A-1440-A6B1-E6732B23BD8F}" srcId="{F9572141-0CD0-4A92-BAD5-3478ED03CE4F}" destId="{B0EF7FD8-55B4-B94C-B7B6-D6A5B93F0EA9}" srcOrd="1" destOrd="0" parTransId="{3A83A575-F34A-7944-9EF4-D803BF898BE1}" sibTransId="{48648941-531E-504C-864A-B1A59D56A29F}"/>
    <dgm:cxn modelId="{778E2DEE-67F9-3043-8B11-A8E50EB9FA5D}" type="presOf" srcId="{268445C4-F7B6-42C0-9A5F-7CAA23AA05CF}" destId="{4FCB64DD-C4A6-0C49-9701-CC74BE7B4C24}" srcOrd="0" destOrd="0" presId="urn:microsoft.com/office/officeart/2005/8/layout/vList5"/>
    <dgm:cxn modelId="{CE758DF8-07A1-4638-95C2-C1586CC03E3D}" srcId="{6CCACF2E-B535-4EBA-BA8D-EE244BD03A09}" destId="{F43AD629-5080-49DF-B9CF-922B167FFF18}" srcOrd="0" destOrd="0" parTransId="{8B113D29-9780-4506-BA07-C849D3D939B3}" sibTransId="{CA6D2B79-B4F3-45B5-8BBE-6B04455C8FA6}"/>
    <dgm:cxn modelId="{A12E37F6-108D-2145-8C43-F1748691E6B4}" type="presParOf" srcId="{C3387303-24BB-2A4C-8898-C512246DF71C}" destId="{6ED1D637-B6E0-534F-82A7-67B563AC295E}" srcOrd="0" destOrd="0" presId="urn:microsoft.com/office/officeart/2005/8/layout/vList5"/>
    <dgm:cxn modelId="{F3C5CE14-0D0D-184C-825F-DD4D0E6A0613}" type="presParOf" srcId="{6ED1D637-B6E0-534F-82A7-67B563AC295E}" destId="{B31D1EA0-09A9-724F-B125-896A60407999}" srcOrd="0" destOrd="0" presId="urn:microsoft.com/office/officeart/2005/8/layout/vList5"/>
    <dgm:cxn modelId="{75977051-18FD-974E-9C5E-219A194BC1D0}" type="presParOf" srcId="{6ED1D637-B6E0-534F-82A7-67B563AC295E}" destId="{BCA77657-11CC-E944-9D1E-A88DBF05DAA7}" srcOrd="1" destOrd="0" presId="urn:microsoft.com/office/officeart/2005/8/layout/vList5"/>
    <dgm:cxn modelId="{A97D1184-8915-5542-8039-821F57B29F22}" type="presParOf" srcId="{C3387303-24BB-2A4C-8898-C512246DF71C}" destId="{B87698D2-1989-F34A-9AC7-7E71E3F3A6B3}" srcOrd="1" destOrd="0" presId="urn:microsoft.com/office/officeart/2005/8/layout/vList5"/>
    <dgm:cxn modelId="{5336EB0B-147A-C048-A3BB-97F41E435344}" type="presParOf" srcId="{C3387303-24BB-2A4C-8898-C512246DF71C}" destId="{29DB311F-1816-C447-B9BE-9434530780B3}" srcOrd="2" destOrd="0" presId="urn:microsoft.com/office/officeart/2005/8/layout/vList5"/>
    <dgm:cxn modelId="{2E60377C-3203-9E4B-949F-C1A891D3E0DA}" type="presParOf" srcId="{29DB311F-1816-C447-B9BE-9434530780B3}" destId="{A3B06EA1-1E6D-A446-8DB6-F4938E67BF19}" srcOrd="0" destOrd="0" presId="urn:microsoft.com/office/officeart/2005/8/layout/vList5"/>
    <dgm:cxn modelId="{E0FCC857-B390-3347-8F84-769935AB8A9B}" type="presParOf" srcId="{29DB311F-1816-C447-B9BE-9434530780B3}" destId="{E6FCD03A-BFDE-2340-92B8-94F8A836153E}" srcOrd="1" destOrd="0" presId="urn:microsoft.com/office/officeart/2005/8/layout/vList5"/>
    <dgm:cxn modelId="{87337C04-206C-994B-941B-E84D6E48ECDA}" type="presParOf" srcId="{C3387303-24BB-2A4C-8898-C512246DF71C}" destId="{2E6C25B0-8ABF-4040-B419-5B9A30F468F1}" srcOrd="3" destOrd="0" presId="urn:microsoft.com/office/officeart/2005/8/layout/vList5"/>
    <dgm:cxn modelId="{31388D50-D393-8649-AFCF-4DF832640BC2}" type="presParOf" srcId="{C3387303-24BB-2A4C-8898-C512246DF71C}" destId="{D2D0F3A1-E3F5-DB41-BB91-0FCCB5A5B65E}" srcOrd="4" destOrd="0" presId="urn:microsoft.com/office/officeart/2005/8/layout/vList5"/>
    <dgm:cxn modelId="{A93CE606-1C93-8F4C-8565-064C4A29EF53}" type="presParOf" srcId="{D2D0F3A1-E3F5-DB41-BB91-0FCCB5A5B65E}" destId="{5D97C6F9-9C65-2343-946B-B1AB53FA3FB4}" srcOrd="0" destOrd="0" presId="urn:microsoft.com/office/officeart/2005/8/layout/vList5"/>
    <dgm:cxn modelId="{30DEA205-6B1E-654A-86FC-AA8022328012}" type="presParOf" srcId="{D2D0F3A1-E3F5-DB41-BB91-0FCCB5A5B65E}" destId="{4FCB64DD-C4A6-0C49-9701-CC74BE7B4C24}"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F08F5B-2D58-4D14-826B-478C7E8568AE}"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F43DCA8-F5FF-4D87-9757-360469413A59}">
      <dgm:prSet/>
      <dgm:spPr/>
      <dgm:t>
        <a:bodyPr/>
        <a:lstStyle/>
        <a:p>
          <a:r>
            <a:rPr lang="en-US" dirty="0"/>
            <a:t>Email: Sue Rees - Advanced Nurse Practitioner, Infection Prevention (Community)</a:t>
          </a:r>
        </a:p>
        <a:p>
          <a:r>
            <a:rPr lang="en-US" dirty="0">
              <a:hlinkClick xmlns:r="http://schemas.openxmlformats.org/officeDocument/2006/relationships" r:id="rId1"/>
            </a:rPr>
            <a:t>Sue.Y.Rees@wales.nhs.uk</a:t>
          </a:r>
          <a:endParaRPr lang="en-US" dirty="0"/>
        </a:p>
      </dgm:t>
    </dgm:pt>
    <dgm:pt modelId="{D310042B-72D4-49B1-B259-26CD005AA5D2}" type="parTrans" cxnId="{18DFF900-0711-40EF-A6FA-CE1AE9E2A9C5}">
      <dgm:prSet/>
      <dgm:spPr/>
      <dgm:t>
        <a:bodyPr/>
        <a:lstStyle/>
        <a:p>
          <a:endParaRPr lang="en-US"/>
        </a:p>
      </dgm:t>
    </dgm:pt>
    <dgm:pt modelId="{4C8794E9-0771-4FB4-BF14-A4D5C901B6FC}" type="sibTrans" cxnId="{18DFF900-0711-40EF-A6FA-CE1AE9E2A9C5}">
      <dgm:prSet/>
      <dgm:spPr/>
      <dgm:t>
        <a:bodyPr/>
        <a:lstStyle/>
        <a:p>
          <a:endParaRPr lang="en-US"/>
        </a:p>
      </dgm:t>
    </dgm:pt>
    <dgm:pt modelId="{B1BFA844-4639-4FDB-88C1-64A0F618CC42}">
      <dgm:prSet/>
      <dgm:spPr/>
      <dgm:t>
        <a:bodyPr/>
        <a:lstStyle/>
        <a:p>
          <a:r>
            <a:rPr lang="en-US" dirty="0"/>
            <a:t>Phone HDUHB COVID Enquiry Line </a:t>
          </a:r>
        </a:p>
      </dgm:t>
    </dgm:pt>
    <dgm:pt modelId="{A47C7DD3-EFFE-43A1-AEB8-3D0317ADD939}" type="parTrans" cxnId="{0BA595E0-B0C5-4E51-81D6-3E66950D9103}">
      <dgm:prSet/>
      <dgm:spPr/>
      <dgm:t>
        <a:bodyPr/>
        <a:lstStyle/>
        <a:p>
          <a:endParaRPr lang="en-US"/>
        </a:p>
      </dgm:t>
    </dgm:pt>
    <dgm:pt modelId="{A3A5D6DC-E7F9-439B-8CC0-4EA6DC27F89E}" type="sibTrans" cxnId="{0BA595E0-B0C5-4E51-81D6-3E66950D9103}">
      <dgm:prSet/>
      <dgm:spPr/>
      <dgm:t>
        <a:bodyPr/>
        <a:lstStyle/>
        <a:p>
          <a:endParaRPr lang="en-US"/>
        </a:p>
      </dgm:t>
    </dgm:pt>
    <dgm:pt modelId="{933393E0-FE2E-41F8-8834-79A0B6564E0E}">
      <dgm:prSet/>
      <dgm:spPr/>
      <dgm:t>
        <a:bodyPr/>
        <a:lstStyle/>
        <a:p>
          <a:r>
            <a:rPr lang="en-US"/>
            <a:t>0300 303 8322</a:t>
          </a:r>
        </a:p>
      </dgm:t>
    </dgm:pt>
    <dgm:pt modelId="{8765C8F2-BA8C-4EC5-B21F-B3C947BE4FFB}" type="parTrans" cxnId="{9F975BF7-4ECE-4B34-A660-18453BD9F6BE}">
      <dgm:prSet/>
      <dgm:spPr/>
      <dgm:t>
        <a:bodyPr/>
        <a:lstStyle/>
        <a:p>
          <a:endParaRPr lang="en-US"/>
        </a:p>
      </dgm:t>
    </dgm:pt>
    <dgm:pt modelId="{4AA35849-3F9D-4B88-952A-1E687396F133}" type="sibTrans" cxnId="{9F975BF7-4ECE-4B34-A660-18453BD9F6BE}">
      <dgm:prSet/>
      <dgm:spPr/>
      <dgm:t>
        <a:bodyPr/>
        <a:lstStyle/>
        <a:p>
          <a:endParaRPr lang="en-US"/>
        </a:p>
      </dgm:t>
    </dgm:pt>
    <dgm:pt modelId="{60206B0E-E123-DD46-96D1-5EA4E2C3E12F}" type="pres">
      <dgm:prSet presAssocID="{14F08F5B-2D58-4D14-826B-478C7E8568AE}" presName="Name0" presStyleCnt="0">
        <dgm:presLayoutVars>
          <dgm:dir/>
          <dgm:animLvl val="lvl"/>
          <dgm:resizeHandles val="exact"/>
        </dgm:presLayoutVars>
      </dgm:prSet>
      <dgm:spPr/>
    </dgm:pt>
    <dgm:pt modelId="{2163BC5E-46C6-7B42-BB4F-66238C805BD4}" type="pres">
      <dgm:prSet presAssocID="{B1BFA844-4639-4FDB-88C1-64A0F618CC42}" presName="boxAndChildren" presStyleCnt="0"/>
      <dgm:spPr/>
    </dgm:pt>
    <dgm:pt modelId="{4E6362A5-1A1E-E649-9E5E-62D238DEDE81}" type="pres">
      <dgm:prSet presAssocID="{B1BFA844-4639-4FDB-88C1-64A0F618CC42}" presName="parentTextBox" presStyleLbl="node1" presStyleIdx="0" presStyleCnt="2"/>
      <dgm:spPr/>
    </dgm:pt>
    <dgm:pt modelId="{FB7779C3-9785-824D-828A-667B96C66F3F}" type="pres">
      <dgm:prSet presAssocID="{B1BFA844-4639-4FDB-88C1-64A0F618CC42}" presName="entireBox" presStyleLbl="node1" presStyleIdx="0" presStyleCnt="2"/>
      <dgm:spPr/>
    </dgm:pt>
    <dgm:pt modelId="{6EEA327E-2AB6-D54D-BBBF-4ED6EBF9C265}" type="pres">
      <dgm:prSet presAssocID="{B1BFA844-4639-4FDB-88C1-64A0F618CC42}" presName="descendantBox" presStyleCnt="0"/>
      <dgm:spPr/>
    </dgm:pt>
    <dgm:pt modelId="{20D35604-E84D-364E-B807-2ECF37E0EF8B}" type="pres">
      <dgm:prSet presAssocID="{933393E0-FE2E-41F8-8834-79A0B6564E0E}" presName="childTextBox" presStyleLbl="fgAccFollowNode1" presStyleIdx="0" presStyleCnt="1">
        <dgm:presLayoutVars>
          <dgm:bulletEnabled val="1"/>
        </dgm:presLayoutVars>
      </dgm:prSet>
      <dgm:spPr/>
    </dgm:pt>
    <dgm:pt modelId="{4FEC57A7-13EA-674A-A622-5B3A2A2BF535}" type="pres">
      <dgm:prSet presAssocID="{4C8794E9-0771-4FB4-BF14-A4D5C901B6FC}" presName="sp" presStyleCnt="0"/>
      <dgm:spPr/>
    </dgm:pt>
    <dgm:pt modelId="{864E8713-3E9B-A44B-B329-B5E6CF1AF72A}" type="pres">
      <dgm:prSet presAssocID="{0F43DCA8-F5FF-4D87-9757-360469413A59}" presName="arrowAndChildren" presStyleCnt="0"/>
      <dgm:spPr/>
    </dgm:pt>
    <dgm:pt modelId="{8C2DC7E0-3091-FC49-A241-2681B5753452}" type="pres">
      <dgm:prSet presAssocID="{0F43DCA8-F5FF-4D87-9757-360469413A59}" presName="parentTextArrow" presStyleLbl="node1" presStyleIdx="1" presStyleCnt="2"/>
      <dgm:spPr/>
    </dgm:pt>
  </dgm:ptLst>
  <dgm:cxnLst>
    <dgm:cxn modelId="{18DFF900-0711-40EF-A6FA-CE1AE9E2A9C5}" srcId="{14F08F5B-2D58-4D14-826B-478C7E8568AE}" destId="{0F43DCA8-F5FF-4D87-9757-360469413A59}" srcOrd="0" destOrd="0" parTransId="{D310042B-72D4-49B1-B259-26CD005AA5D2}" sibTransId="{4C8794E9-0771-4FB4-BF14-A4D5C901B6FC}"/>
    <dgm:cxn modelId="{9033622F-7BFE-1849-9252-8A4025398843}" type="presOf" srcId="{0F43DCA8-F5FF-4D87-9757-360469413A59}" destId="{8C2DC7E0-3091-FC49-A241-2681B5753452}" srcOrd="0" destOrd="0" presId="urn:microsoft.com/office/officeart/2005/8/layout/process4"/>
    <dgm:cxn modelId="{1D577954-BC6E-0345-9E02-BD722C6E0BA4}" type="presOf" srcId="{14F08F5B-2D58-4D14-826B-478C7E8568AE}" destId="{60206B0E-E123-DD46-96D1-5EA4E2C3E12F}" srcOrd="0" destOrd="0" presId="urn:microsoft.com/office/officeart/2005/8/layout/process4"/>
    <dgm:cxn modelId="{2EABD7A4-252F-3644-B945-F4A6A422BBFC}" type="presOf" srcId="{B1BFA844-4639-4FDB-88C1-64A0F618CC42}" destId="{FB7779C3-9785-824D-828A-667B96C66F3F}" srcOrd="1" destOrd="0" presId="urn:microsoft.com/office/officeart/2005/8/layout/process4"/>
    <dgm:cxn modelId="{F71DF4C2-12D9-CE43-A1B1-F1DC20F46483}" type="presOf" srcId="{933393E0-FE2E-41F8-8834-79A0B6564E0E}" destId="{20D35604-E84D-364E-B807-2ECF37E0EF8B}" srcOrd="0" destOrd="0" presId="urn:microsoft.com/office/officeart/2005/8/layout/process4"/>
    <dgm:cxn modelId="{C95ACDC6-9F10-CE4E-AFE5-0B2AF3A6420F}" type="presOf" srcId="{B1BFA844-4639-4FDB-88C1-64A0F618CC42}" destId="{4E6362A5-1A1E-E649-9E5E-62D238DEDE81}" srcOrd="0" destOrd="0" presId="urn:microsoft.com/office/officeart/2005/8/layout/process4"/>
    <dgm:cxn modelId="{0BA595E0-B0C5-4E51-81D6-3E66950D9103}" srcId="{14F08F5B-2D58-4D14-826B-478C7E8568AE}" destId="{B1BFA844-4639-4FDB-88C1-64A0F618CC42}" srcOrd="1" destOrd="0" parTransId="{A47C7DD3-EFFE-43A1-AEB8-3D0317ADD939}" sibTransId="{A3A5D6DC-E7F9-439B-8CC0-4EA6DC27F89E}"/>
    <dgm:cxn modelId="{9F975BF7-4ECE-4B34-A660-18453BD9F6BE}" srcId="{B1BFA844-4639-4FDB-88C1-64A0F618CC42}" destId="{933393E0-FE2E-41F8-8834-79A0B6564E0E}" srcOrd="0" destOrd="0" parTransId="{8765C8F2-BA8C-4EC5-B21F-B3C947BE4FFB}" sibTransId="{4AA35849-3F9D-4B88-952A-1E687396F133}"/>
    <dgm:cxn modelId="{8F725ED2-955A-BE41-AD8A-D7A3491D9584}" type="presParOf" srcId="{60206B0E-E123-DD46-96D1-5EA4E2C3E12F}" destId="{2163BC5E-46C6-7B42-BB4F-66238C805BD4}" srcOrd="0" destOrd="0" presId="urn:microsoft.com/office/officeart/2005/8/layout/process4"/>
    <dgm:cxn modelId="{560272CC-C733-BE48-8932-E04B0AE5518C}" type="presParOf" srcId="{2163BC5E-46C6-7B42-BB4F-66238C805BD4}" destId="{4E6362A5-1A1E-E649-9E5E-62D238DEDE81}" srcOrd="0" destOrd="0" presId="urn:microsoft.com/office/officeart/2005/8/layout/process4"/>
    <dgm:cxn modelId="{798E8851-857A-F94B-9916-8FD0AD59FC0F}" type="presParOf" srcId="{2163BC5E-46C6-7B42-BB4F-66238C805BD4}" destId="{FB7779C3-9785-824D-828A-667B96C66F3F}" srcOrd="1" destOrd="0" presId="urn:microsoft.com/office/officeart/2005/8/layout/process4"/>
    <dgm:cxn modelId="{E3286BB2-6D8F-5A45-9D33-7DE74DD43541}" type="presParOf" srcId="{2163BC5E-46C6-7B42-BB4F-66238C805BD4}" destId="{6EEA327E-2AB6-D54D-BBBF-4ED6EBF9C265}" srcOrd="2" destOrd="0" presId="urn:microsoft.com/office/officeart/2005/8/layout/process4"/>
    <dgm:cxn modelId="{D33F80AB-330C-2040-B2AD-DFB775535A00}" type="presParOf" srcId="{6EEA327E-2AB6-D54D-BBBF-4ED6EBF9C265}" destId="{20D35604-E84D-364E-B807-2ECF37E0EF8B}" srcOrd="0" destOrd="0" presId="urn:microsoft.com/office/officeart/2005/8/layout/process4"/>
    <dgm:cxn modelId="{DF2C2CD1-63BE-AF4D-B6A6-24CCAB99A46D}" type="presParOf" srcId="{60206B0E-E123-DD46-96D1-5EA4E2C3E12F}" destId="{4FEC57A7-13EA-674A-A622-5B3A2A2BF535}" srcOrd="1" destOrd="0" presId="urn:microsoft.com/office/officeart/2005/8/layout/process4"/>
    <dgm:cxn modelId="{5CC86211-FF6D-6044-8078-D3E78E2E3A78}" type="presParOf" srcId="{60206B0E-E123-DD46-96D1-5EA4E2C3E12F}" destId="{864E8713-3E9B-A44B-B329-B5E6CF1AF72A}" srcOrd="2" destOrd="0" presId="urn:microsoft.com/office/officeart/2005/8/layout/process4"/>
    <dgm:cxn modelId="{FB1688A1-70E4-804F-92B1-B587E672E0F9}" type="presParOf" srcId="{864E8713-3E9B-A44B-B329-B5E6CF1AF72A}" destId="{8C2DC7E0-3091-FC49-A241-2681B575345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7657-11CC-E944-9D1E-A88DBF05DAA7}">
      <dsp:nvSpPr>
        <dsp:cNvPr id="0" name=""/>
        <dsp:cNvSpPr/>
      </dsp:nvSpPr>
      <dsp:spPr>
        <a:xfrm rot="5400000">
          <a:off x="7196176" y="-2947127"/>
          <a:ext cx="1121829" cy="730079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Directly from coughing/sneezing</a:t>
          </a:r>
          <a:endParaRPr lang="en-US" sz="1600" kern="1200" dirty="0"/>
        </a:p>
        <a:p>
          <a:pPr marL="171450" lvl="1" indent="-171450" algn="l" defTabSz="711200">
            <a:lnSpc>
              <a:spcPct val="90000"/>
            </a:lnSpc>
            <a:spcBef>
              <a:spcPct val="0"/>
            </a:spcBef>
            <a:spcAft>
              <a:spcPct val="15000"/>
            </a:spcAft>
            <a:buChar char="•"/>
          </a:pPr>
          <a:r>
            <a:rPr lang="en-GB" sz="1600" kern="1200" dirty="0"/>
            <a:t>Indirectly by touching with contaminated hands</a:t>
          </a:r>
          <a:endParaRPr lang="en-US" sz="1600" kern="1200" dirty="0"/>
        </a:p>
        <a:p>
          <a:pPr marL="171450" lvl="1" indent="-171450" algn="l" defTabSz="711200">
            <a:lnSpc>
              <a:spcPct val="90000"/>
            </a:lnSpc>
            <a:spcBef>
              <a:spcPct val="0"/>
            </a:spcBef>
            <a:spcAft>
              <a:spcPct val="15000"/>
            </a:spcAft>
            <a:buChar char="•"/>
          </a:pPr>
          <a:r>
            <a:rPr lang="en-GB" sz="1600" kern="1200" dirty="0"/>
            <a:t>Contamination greatest where AGP performed</a:t>
          </a:r>
          <a:endParaRPr lang="en-US" sz="1600" kern="1200" dirty="0"/>
        </a:p>
      </dsp:txBody>
      <dsp:txXfrm rot="-5400000">
        <a:off x="4106696" y="197116"/>
        <a:ext cx="7246028" cy="1012303"/>
      </dsp:txXfrm>
    </dsp:sp>
    <dsp:sp modelId="{B31D1EA0-09A9-724F-B125-896A60407999}">
      <dsp:nvSpPr>
        <dsp:cNvPr id="0" name=""/>
        <dsp:cNvSpPr/>
      </dsp:nvSpPr>
      <dsp:spPr>
        <a:xfrm>
          <a:off x="0" y="2124"/>
          <a:ext cx="4106695" cy="14022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Surfaces will become contaminated with respiratory secretions</a:t>
          </a:r>
          <a:endParaRPr lang="en-US" sz="2700" kern="1200" dirty="0"/>
        </a:p>
      </dsp:txBody>
      <dsp:txXfrm>
        <a:off x="68454" y="70578"/>
        <a:ext cx="3969787" cy="1265378"/>
      </dsp:txXfrm>
    </dsp:sp>
    <dsp:sp modelId="{E6FCD03A-BFDE-2340-92B8-94F8A836153E}">
      <dsp:nvSpPr>
        <dsp:cNvPr id="0" name=""/>
        <dsp:cNvSpPr/>
      </dsp:nvSpPr>
      <dsp:spPr>
        <a:xfrm rot="5400000">
          <a:off x="7196176" y="-1474726"/>
          <a:ext cx="1121829" cy="7300791"/>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Copper</a:t>
          </a:r>
          <a:r>
            <a:rPr lang="en-US" sz="1600" kern="1200" baseline="0" dirty="0"/>
            <a:t> – 4 hours, cardboard 24 hours, plastic / steel 72 hours</a:t>
          </a:r>
          <a:endParaRPr lang="en-US" sz="1600" kern="1200" dirty="0"/>
        </a:p>
      </dsp:txBody>
      <dsp:txXfrm rot="-5400000">
        <a:off x="4106696" y="1669517"/>
        <a:ext cx="7246028" cy="1012303"/>
      </dsp:txXfrm>
    </dsp:sp>
    <dsp:sp modelId="{A3B06EA1-1E6D-A446-8DB6-F4938E67BF19}">
      <dsp:nvSpPr>
        <dsp:cNvPr id="0" name=""/>
        <dsp:cNvSpPr/>
      </dsp:nvSpPr>
      <dsp:spPr>
        <a:xfrm>
          <a:off x="0" y="1474525"/>
          <a:ext cx="4106695" cy="140228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COVID-19 will survive in on surfaces for at least 3 days</a:t>
          </a:r>
          <a:endParaRPr lang="en-US" sz="2700" kern="1200" dirty="0"/>
        </a:p>
      </dsp:txBody>
      <dsp:txXfrm>
        <a:off x="68454" y="1542979"/>
        <a:ext cx="3969787" cy="1265378"/>
      </dsp:txXfrm>
    </dsp:sp>
    <dsp:sp modelId="{4FCB64DD-C4A6-0C49-9701-CC74BE7B4C24}">
      <dsp:nvSpPr>
        <dsp:cNvPr id="0" name=""/>
        <dsp:cNvSpPr/>
      </dsp:nvSpPr>
      <dsp:spPr>
        <a:xfrm rot="5400000">
          <a:off x="7109442" y="-2325"/>
          <a:ext cx="1295297" cy="7300791"/>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Detergent &amp; water followed by disinfectant OR a combined cleaning and disinfecting product</a:t>
          </a:r>
          <a:endParaRPr lang="en-US" sz="1600" kern="1200" dirty="0"/>
        </a:p>
        <a:p>
          <a:pPr marL="171450" lvl="1" indent="-171450" algn="l" defTabSz="711200">
            <a:lnSpc>
              <a:spcPct val="90000"/>
            </a:lnSpc>
            <a:spcBef>
              <a:spcPct val="0"/>
            </a:spcBef>
            <a:spcAft>
              <a:spcPct val="15000"/>
            </a:spcAft>
            <a:buChar char="•"/>
          </a:pPr>
          <a:r>
            <a:rPr lang="en-US" sz="1600" kern="1200" dirty="0"/>
            <a:t>Use of a viricidal disinfectant complies with EN14476</a:t>
          </a:r>
        </a:p>
        <a:p>
          <a:pPr marL="171450" lvl="1" indent="-171450" algn="l" defTabSz="711200">
            <a:lnSpc>
              <a:spcPct val="90000"/>
            </a:lnSpc>
            <a:spcBef>
              <a:spcPct val="0"/>
            </a:spcBef>
            <a:spcAft>
              <a:spcPct val="15000"/>
            </a:spcAft>
            <a:buChar char="•"/>
          </a:pPr>
          <a:r>
            <a:rPr lang="en-GB" sz="1600" kern="1200" dirty="0"/>
            <a:t>Chlorine at 1000ppm may damage equipment and cause breathing difficulties in staff and residents</a:t>
          </a:r>
          <a:endParaRPr lang="en-US" sz="1600" kern="1200" dirty="0"/>
        </a:p>
      </dsp:txBody>
      <dsp:txXfrm rot="-5400000">
        <a:off x="4106696" y="3063653"/>
        <a:ext cx="7237560" cy="1168835"/>
      </dsp:txXfrm>
    </dsp:sp>
    <dsp:sp modelId="{5D97C6F9-9C65-2343-946B-B1AB53FA3FB4}">
      <dsp:nvSpPr>
        <dsp:cNvPr id="0" name=""/>
        <dsp:cNvSpPr/>
      </dsp:nvSpPr>
      <dsp:spPr>
        <a:xfrm>
          <a:off x="0" y="2946926"/>
          <a:ext cx="4106695" cy="14022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Easily removed by cleaning &amp; disinfection</a:t>
          </a:r>
          <a:endParaRPr lang="en-US" sz="2700" kern="1200" dirty="0"/>
        </a:p>
      </dsp:txBody>
      <dsp:txXfrm>
        <a:off x="68454" y="3015380"/>
        <a:ext cx="3969787"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779C3-9785-824D-828A-667B96C66F3F}">
      <dsp:nvSpPr>
        <dsp:cNvPr id="0" name=""/>
        <dsp:cNvSpPr/>
      </dsp:nvSpPr>
      <dsp:spPr>
        <a:xfrm>
          <a:off x="0" y="3558996"/>
          <a:ext cx="7242048" cy="23350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Phone HDUHB COVID Enquiry Line </a:t>
          </a:r>
        </a:p>
      </dsp:txBody>
      <dsp:txXfrm>
        <a:off x="0" y="3558996"/>
        <a:ext cx="7242048" cy="1260947"/>
      </dsp:txXfrm>
    </dsp:sp>
    <dsp:sp modelId="{20D35604-E84D-364E-B807-2ECF37E0EF8B}">
      <dsp:nvSpPr>
        <dsp:cNvPr id="0" name=""/>
        <dsp:cNvSpPr/>
      </dsp:nvSpPr>
      <dsp:spPr>
        <a:xfrm>
          <a:off x="0" y="4773242"/>
          <a:ext cx="7242048" cy="10741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82550" rIns="462280" bIns="82550" numCol="1" spcCol="1270" anchor="ctr" anchorCtr="0">
          <a:noAutofit/>
        </a:bodyPr>
        <a:lstStyle/>
        <a:p>
          <a:pPr marL="0" lvl="0" indent="0" algn="ctr" defTabSz="2889250">
            <a:lnSpc>
              <a:spcPct val="90000"/>
            </a:lnSpc>
            <a:spcBef>
              <a:spcPct val="0"/>
            </a:spcBef>
            <a:spcAft>
              <a:spcPct val="35000"/>
            </a:spcAft>
            <a:buNone/>
          </a:pPr>
          <a:r>
            <a:rPr lang="en-US" sz="6500" kern="1200"/>
            <a:t>0300 303 8322</a:t>
          </a:r>
        </a:p>
      </dsp:txBody>
      <dsp:txXfrm>
        <a:off x="0" y="4773242"/>
        <a:ext cx="7242048" cy="1074140"/>
      </dsp:txXfrm>
    </dsp:sp>
    <dsp:sp modelId="{8C2DC7E0-3091-FC49-A241-2681B5753452}">
      <dsp:nvSpPr>
        <dsp:cNvPr id="0" name=""/>
        <dsp:cNvSpPr/>
      </dsp:nvSpPr>
      <dsp:spPr>
        <a:xfrm rot="10800000">
          <a:off x="0" y="2659"/>
          <a:ext cx="7242048" cy="359136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Email: Sue Rees - Advanced Nurse Practitioner, Infection Prevention (Community)</a:t>
          </a:r>
        </a:p>
        <a:p>
          <a:pPr marL="0" lvl="0" indent="0" algn="ctr" defTabSz="1333500">
            <a:lnSpc>
              <a:spcPct val="90000"/>
            </a:lnSpc>
            <a:spcBef>
              <a:spcPct val="0"/>
            </a:spcBef>
            <a:spcAft>
              <a:spcPct val="35000"/>
            </a:spcAft>
            <a:buNone/>
          </a:pPr>
          <a:r>
            <a:rPr lang="en-US" sz="3000" kern="1200" dirty="0">
              <a:hlinkClick xmlns:r="http://schemas.openxmlformats.org/officeDocument/2006/relationships" r:id="rId1"/>
            </a:rPr>
            <a:t>Sue.Y.Rees@wales.nhs.uk</a:t>
          </a:r>
          <a:endParaRPr lang="en-US" sz="3000" kern="1200" dirty="0"/>
        </a:p>
      </dsp:txBody>
      <dsp:txXfrm rot="10800000">
        <a:off x="0" y="2659"/>
        <a:ext cx="7242048" cy="233356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2A388-C530-C540-9BF7-C07FAF72E5A8}"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07C20-DA96-9849-936F-BD98C49A25C8}" type="slidenum">
              <a:rPr lang="en-US" smtClean="0"/>
              <a:t>‹#›</a:t>
            </a:fld>
            <a:endParaRPr lang="en-US"/>
          </a:p>
        </p:txBody>
      </p:sp>
    </p:spTree>
    <p:extLst>
      <p:ext uri="{BB962C8B-B14F-4D97-AF65-F5344CB8AC3E}">
        <p14:creationId xmlns:p14="http://schemas.microsoft.com/office/powerpoint/2010/main" val="35756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2</a:t>
            </a:fld>
            <a:endParaRPr lang="en-US"/>
          </a:p>
        </p:txBody>
      </p:sp>
    </p:spTree>
    <p:extLst>
      <p:ext uri="{BB962C8B-B14F-4D97-AF65-F5344CB8AC3E}">
        <p14:creationId xmlns:p14="http://schemas.microsoft.com/office/powerpoint/2010/main" val="19862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8FB57508-82A5-C44A-9CC4-74994E6429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B79155D-0F6B-7F45-97AC-701D20863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u="none" strike="noStrike" kern="1200" dirty="0">
                <a:solidFill>
                  <a:schemeClr val="tx1"/>
                </a:solidFill>
                <a:effectLst/>
                <a:latin typeface="+mn-lt"/>
                <a:ea typeface="+mn-ea"/>
                <a:cs typeface="+mn-cs"/>
              </a:rPr>
              <a:t>There are many other safer and more cost-effective disinfectants which will neither  damage equipment nor the environment.</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These newer disinfectants will they reduce occupational risk, e.g. asthma. Further in environments where patients are having difficulty in breathing,  advocating an agent which affects breathing seems illogical and potentially harmful.</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Reliance on hypochlorite is:</a:t>
            </a:r>
          </a:p>
          <a:p>
            <a:r>
              <a:rPr lang="en-GB" sz="1200" b="0" i="0" u="none" strike="noStrike" kern="1200" dirty="0">
                <a:solidFill>
                  <a:schemeClr val="tx1"/>
                </a:solidFill>
                <a:effectLst/>
                <a:latin typeface="+mn-lt"/>
                <a:ea typeface="+mn-ea"/>
                <a:cs typeface="+mn-cs"/>
              </a:rPr>
              <a:t>Non-cost effective – too many steps to the procedure; Damages equipment; Causes breathing difficulties to patients and staff.</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Other safer products are available provided they can kill viruses.</a:t>
            </a:r>
          </a:p>
          <a:p>
            <a:r>
              <a:rPr lang="en-GB" sz="1200" b="0" i="0" u="none" strike="noStrike" kern="1200" dirty="0">
                <a:solidFill>
                  <a:schemeClr val="tx1"/>
                </a:solidFill>
                <a:effectLst/>
                <a:latin typeface="+mn-lt"/>
                <a:ea typeface="+mn-ea"/>
                <a:cs typeface="+mn-cs"/>
              </a:rPr>
              <a:t>EN14476 – COVID-19 an easily killed virus in the environment (with the right disinfectants).</a:t>
            </a:r>
          </a:p>
          <a:p>
            <a:r>
              <a:rPr lang="en-GB" sz="1200" b="1" i="0" u="none" strike="noStrike" kern="120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eaLnBrk="1" hangingPunct="1">
              <a:spcBef>
                <a:spcPct val="0"/>
              </a:spcBef>
            </a:pPr>
            <a:endParaRPr lang="en-GB" altLang="en-US" dirty="0"/>
          </a:p>
        </p:txBody>
      </p:sp>
      <p:sp>
        <p:nvSpPr>
          <p:cNvPr id="46083" name="Slide Number Placeholder 3">
            <a:extLst>
              <a:ext uri="{FF2B5EF4-FFF2-40B4-BE49-F238E27FC236}">
                <a16:creationId xmlns:a16="http://schemas.microsoft.com/office/drawing/2014/main" id="{F8C00BD8-1984-1F49-BCB1-E73D4442B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A74B7F-BC03-5148-88D8-A3F42F3E5DC5}" type="slidenum">
              <a:rPr lang="en-GB" altLang="en-US"/>
              <a:pPr/>
              <a:t>4</a:t>
            </a:fld>
            <a:endParaRPr lang="en-GB" altLang="en-US"/>
          </a:p>
        </p:txBody>
      </p:sp>
    </p:spTree>
    <p:extLst>
      <p:ext uri="{BB962C8B-B14F-4D97-AF65-F5344CB8AC3E}">
        <p14:creationId xmlns:p14="http://schemas.microsoft.com/office/powerpoint/2010/main" val="135934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7</a:t>
            </a:fld>
            <a:endParaRPr lang="en-US"/>
          </a:p>
        </p:txBody>
      </p:sp>
    </p:spTree>
    <p:extLst>
      <p:ext uri="{BB962C8B-B14F-4D97-AF65-F5344CB8AC3E}">
        <p14:creationId xmlns:p14="http://schemas.microsoft.com/office/powerpoint/2010/main" val="56577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BFA-80D4-704E-B177-DEBC24C2E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4BDAD8-E438-C147-9B87-C69819D30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B0379C-8CBB-5149-ACD8-34E5101996F0}"/>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DECB607-11A0-484D-B3AA-627DC381D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BF8B6-93A7-B64E-A34A-4D06016B1E2B}"/>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7812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5AF-8907-0C44-83F6-10AA13DC27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68E5C-4C8D-A14E-AFFD-8CCB2FF5D9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1D2ED1-ECBC-3D41-8AAB-4E9996BCB71D}"/>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748EFF6A-F6FC-5047-A89C-86ED4435B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ECF1-971D-C44F-9F5A-71D5548AA87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55707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3415F-2D1E-6C44-8B14-0C9E15D167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3659AC-5CE9-F846-B76D-5684DD66C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D7E27-9F95-DA40-B569-7589844E0F68}"/>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99C0A0D-9A94-514F-B9BE-14CA81E7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90F1-1362-9A47-928F-DE902880421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46688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D24-BA6C-6B4D-B796-393AAF975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451635-4236-3744-80C3-758D92576E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2B3DA1-9AA6-F648-A454-4BF336A3901C}"/>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8F4442D-AAF8-5244-907D-104EAEDEF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BBC3-631B-3644-99C9-B53314279F4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9170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5A9F-62FB-C44D-B352-48C54EC7E3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EF407A-2F07-0345-B0CC-C6EB21787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7C82B8-064E-9340-A789-A0242B22C632}"/>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42B3B8FE-845B-3E44-85B0-3CBA84BB9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5A671-712F-8B48-9FCA-9A2C21FF29E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6455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34B5-495E-A548-B513-8CEF452FD2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8F303-E3A7-BF44-A6A1-F0EFCDA4C8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277C96-2BF5-FA45-8FD3-30620EC65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21CA7-15C3-5E46-97E4-6C5BD7AB3403}"/>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2626DB0C-F12E-8440-822C-4639BD19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1AB7A-89B8-5640-8B76-C657458BD3D1}"/>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3136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4242-37DE-9D4E-9986-8C8BD12AB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E35AF2-C58B-9647-B7DB-0A8F6D765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26778D-A36E-CB48-842E-6E6071A63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2D20F7-4E25-3C45-B96E-C50517F87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A3341D-54F4-D44F-B882-43FCFF26C1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FCC94E-FA11-1249-AD49-7198B2B16BEE}"/>
              </a:ext>
            </a:extLst>
          </p:cNvPr>
          <p:cNvSpPr>
            <a:spLocks noGrp="1"/>
          </p:cNvSpPr>
          <p:nvPr>
            <p:ph type="dt" sz="half" idx="10"/>
          </p:nvPr>
        </p:nvSpPr>
        <p:spPr/>
        <p:txBody>
          <a:bodyPr/>
          <a:lstStyle/>
          <a:p>
            <a:r>
              <a:rPr lang="en-GB"/>
              <a:t>5/4/20</a:t>
            </a:r>
            <a:endParaRPr lang="en-US"/>
          </a:p>
        </p:txBody>
      </p:sp>
      <p:sp>
        <p:nvSpPr>
          <p:cNvPr id="8" name="Footer Placeholder 7">
            <a:extLst>
              <a:ext uri="{FF2B5EF4-FFF2-40B4-BE49-F238E27FC236}">
                <a16:creationId xmlns:a16="http://schemas.microsoft.com/office/drawing/2014/main" id="{E5A36E65-1A6E-FB4A-BD32-08F26BFA3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4E46C2-FA80-C740-950F-D532FCCAAD08}"/>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1028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878-A6C4-4D4E-B819-7AC6DE5D58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E38D47-DB09-0E45-9E05-A5E0AEC722BA}"/>
              </a:ext>
            </a:extLst>
          </p:cNvPr>
          <p:cNvSpPr>
            <a:spLocks noGrp="1"/>
          </p:cNvSpPr>
          <p:nvPr>
            <p:ph type="dt" sz="half" idx="10"/>
          </p:nvPr>
        </p:nvSpPr>
        <p:spPr/>
        <p:txBody>
          <a:bodyPr/>
          <a:lstStyle/>
          <a:p>
            <a:r>
              <a:rPr lang="en-GB"/>
              <a:t>5/4/20</a:t>
            </a:r>
            <a:endParaRPr lang="en-US"/>
          </a:p>
        </p:txBody>
      </p:sp>
      <p:sp>
        <p:nvSpPr>
          <p:cNvPr id="4" name="Footer Placeholder 3">
            <a:extLst>
              <a:ext uri="{FF2B5EF4-FFF2-40B4-BE49-F238E27FC236}">
                <a16:creationId xmlns:a16="http://schemas.microsoft.com/office/drawing/2014/main" id="{7F171355-11D3-8D4C-99DC-B9EC358FE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E0A1C-7D7A-BF4F-AB0E-4258E3664E9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72569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D6C3B-9F89-4047-8771-9DBEF0CF1B46}"/>
              </a:ext>
            </a:extLst>
          </p:cNvPr>
          <p:cNvSpPr>
            <a:spLocks noGrp="1"/>
          </p:cNvSpPr>
          <p:nvPr>
            <p:ph type="dt" sz="half" idx="10"/>
          </p:nvPr>
        </p:nvSpPr>
        <p:spPr/>
        <p:txBody>
          <a:bodyPr/>
          <a:lstStyle/>
          <a:p>
            <a:r>
              <a:rPr lang="en-GB"/>
              <a:t>5/4/20</a:t>
            </a:r>
            <a:endParaRPr lang="en-US"/>
          </a:p>
        </p:txBody>
      </p:sp>
      <p:sp>
        <p:nvSpPr>
          <p:cNvPr id="3" name="Footer Placeholder 2">
            <a:extLst>
              <a:ext uri="{FF2B5EF4-FFF2-40B4-BE49-F238E27FC236}">
                <a16:creationId xmlns:a16="http://schemas.microsoft.com/office/drawing/2014/main" id="{186F59A0-2DA1-384B-9F0C-7F318986E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F09BA-085A-4241-819B-74B0B092DC0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90200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DB76-89E1-4A4E-A8F7-E0ACA7AAB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8F2F3E-5EB8-CB48-9729-36A9E89D7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44839E-7AD2-3A4A-B727-43072BCF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87985F-26AF-8E4E-B46D-EFAEE963DEDE}"/>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9A99B4A1-87A1-A74A-BE26-6402B8FE5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0042A-0E26-A44F-A248-F67358E92F67}"/>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58782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6F01-8437-614B-9D45-A6D1106A47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DB2AA3-52C5-E144-8FE3-F8EE3D1D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B7E39-6630-9C4E-9B03-B10A3DF1A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2121BB-B9E9-624B-ADAD-5F9338AFC0B6}"/>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D58D2CFA-29CA-F649-BAD1-268DF9C1D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19E76-FEC6-DE4F-A93A-921EBF398D9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406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55DC-5ACB-D649-B57B-F34F10667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966850-B481-FE4F-96CB-9404691CB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BBADA-9509-EF48-BE91-D86ACDF4B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5/4/20</a:t>
            </a:r>
            <a:endParaRPr lang="en-US"/>
          </a:p>
        </p:txBody>
      </p:sp>
      <p:sp>
        <p:nvSpPr>
          <p:cNvPr id="5" name="Footer Placeholder 4">
            <a:extLst>
              <a:ext uri="{FF2B5EF4-FFF2-40B4-BE49-F238E27FC236}">
                <a16:creationId xmlns:a16="http://schemas.microsoft.com/office/drawing/2014/main" id="{B071727C-37A0-B84F-976D-B9E431DC5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6FD57-A0D2-2149-A52E-C77E901D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4084-10BB-3044-81B1-4C52BBE75E60}" type="slidenum">
              <a:rPr lang="en-US" smtClean="0"/>
              <a:t>‹#›</a:t>
            </a:fld>
            <a:endParaRPr lang="en-US"/>
          </a:p>
        </p:txBody>
      </p:sp>
    </p:spTree>
    <p:extLst>
      <p:ext uri="{BB962C8B-B14F-4D97-AF65-F5344CB8AC3E}">
        <p14:creationId xmlns:p14="http://schemas.microsoft.com/office/powerpoint/2010/main" val="28411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his.org.uk/resources-guidelines/novel-coronavirus-resources/"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ips.uk.net/" TargetMode="External"/><Relationship Id="rId5" Type="http://schemas.openxmlformats.org/officeDocument/2006/relationships/hyperlink" Target="https://www.gov.uk/government/publications/wuhan-novel-coronavirus-infection-prevention-and-control" TargetMode="External"/><Relationship Id="rId4" Type="http://schemas.openxmlformats.org/officeDocument/2006/relationships/hyperlink" Target="https://phw.nhs.wales/topics/latest-information-on-novel%20coronavirus-covid-19/"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hyperlink" Target="https://assets.publishing.service.gov.uk/government/uploads/system/uploads/attachment_data/file/527545/Social_car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D89628-F537-F04D-AE1E-194861FA5E8C}"/>
              </a:ext>
            </a:extLst>
          </p:cNvPr>
          <p:cNvSpPr>
            <a:spLocks noGrp="1" noChangeArrowheads="1"/>
          </p:cNvSpPr>
          <p:nvPr>
            <p:ph type="ctrTitle"/>
          </p:nvPr>
        </p:nvSpPr>
        <p:spPr>
          <a:xfrm>
            <a:off x="1" y="688976"/>
            <a:ext cx="12192000" cy="1470025"/>
          </a:xfrm>
        </p:spPr>
        <p:txBody>
          <a:bodyPr>
            <a:noAutofit/>
          </a:bodyPr>
          <a:lstStyle/>
          <a:p>
            <a:pPr eaLnBrk="1" hangingPunct="1"/>
            <a:r>
              <a:rPr lang="en-GB" altLang="en-US" sz="4800" b="1" dirty="0"/>
              <a:t>COVID-19</a:t>
            </a:r>
            <a:br>
              <a:rPr lang="en-GB" altLang="en-US" sz="4800" b="1" dirty="0"/>
            </a:br>
            <a:r>
              <a:rPr lang="en-GB" altLang="en-US" sz="4000" b="1" dirty="0"/>
              <a:t>Infection Prevention and Control</a:t>
            </a:r>
            <a:br>
              <a:rPr lang="en-GB" altLang="en-US" sz="4000" b="1" dirty="0"/>
            </a:br>
            <a:r>
              <a:rPr lang="en-GB" altLang="en-US" sz="4000" b="1" dirty="0"/>
              <a:t>For Care Home Settings  </a:t>
            </a:r>
          </a:p>
        </p:txBody>
      </p:sp>
      <p:sp>
        <p:nvSpPr>
          <p:cNvPr id="13318" name="TextBox 1">
            <a:extLst>
              <a:ext uri="{FF2B5EF4-FFF2-40B4-BE49-F238E27FC236}">
                <a16:creationId xmlns:a16="http://schemas.microsoft.com/office/drawing/2014/main" id="{E9AD9634-FFE3-704A-9503-A72AF8912065}"/>
              </a:ext>
            </a:extLst>
          </p:cNvPr>
          <p:cNvSpPr txBox="1">
            <a:spLocks noChangeArrowheads="1"/>
          </p:cNvSpPr>
          <p:nvPr/>
        </p:nvSpPr>
        <p:spPr bwMode="auto">
          <a:xfrm>
            <a:off x="10052320" y="6189564"/>
            <a:ext cx="191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204C4"/>
              </a:buClr>
              <a:buFont typeface="Wingdings" pitchFamily="2" charset="2"/>
              <a:buChar char="§"/>
              <a:defRPr sz="2800">
                <a:solidFill>
                  <a:schemeClr val="tx1"/>
                </a:solidFill>
                <a:latin typeface="Arial" panose="020B0604020202020204" pitchFamily="34" charset="0"/>
              </a:defRPr>
            </a:lvl1pPr>
            <a:lvl2pPr marL="742950" indent="-285750">
              <a:spcBef>
                <a:spcPct val="20000"/>
              </a:spcBef>
              <a:buClr>
                <a:srgbClr val="7204C4"/>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7204C4"/>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400" dirty="0"/>
              <a:t>May  2020 Version 1a</a:t>
            </a:r>
          </a:p>
        </p:txBody>
      </p:sp>
      <p:pic>
        <p:nvPicPr>
          <p:cNvPr id="12" name="Picture 2" descr="Image result for coronavirus">
            <a:extLst>
              <a:ext uri="{FF2B5EF4-FFF2-40B4-BE49-F238E27FC236}">
                <a16:creationId xmlns:a16="http://schemas.microsoft.com/office/drawing/2014/main" id="{6E0DFA28-00D7-674D-AE77-DA9D18F9C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3" y="2767914"/>
            <a:ext cx="6289588"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DUHB LOGO">
            <a:extLst>
              <a:ext uri="{FF2B5EF4-FFF2-40B4-BE49-F238E27FC236}">
                <a16:creationId xmlns:a16="http://schemas.microsoft.com/office/drawing/2014/main" id="{2D57EAB1-EE8B-C447-B664-DECBE762D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272" y="3064475"/>
            <a:ext cx="5610512" cy="2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edia1 slide 2 New">
            <a:hlinkClick r:id="" action="ppaction://media"/>
            <a:extLst>
              <a:ext uri="{FF2B5EF4-FFF2-40B4-BE49-F238E27FC236}">
                <a16:creationId xmlns:a16="http://schemas.microsoft.com/office/drawing/2014/main" id="{3498A872-DF92-4331-BC5D-EE69B29A93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2165576"/>
      </p:ext>
    </p:extLst>
  </p:cSld>
  <p:clrMapOvr>
    <a:masterClrMapping/>
  </p:clrMapOvr>
  <mc:AlternateContent xmlns:mc="http://schemas.openxmlformats.org/markup-compatibility/2006" xmlns:p14="http://schemas.microsoft.com/office/powerpoint/2010/main">
    <mc:Choice Requires="p14">
      <p:transition spd="slow" p14:dur="2000" advClick="0" advTm="100"/>
    </mc:Choice>
    <mc:Fallback xmlns="">
      <p:transition spd="slow" advClick="0"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3A76-0A97-D343-81BD-1B0B9EBB9A65}"/>
              </a:ext>
            </a:extLst>
          </p:cNvPr>
          <p:cNvSpPr>
            <a:spLocks noGrp="1"/>
          </p:cNvSpPr>
          <p:nvPr>
            <p:ph type="title"/>
          </p:nvPr>
        </p:nvSpPr>
        <p:spPr>
          <a:xfrm>
            <a:off x="594360" y="637125"/>
            <a:ext cx="3163824" cy="5256371"/>
          </a:xfrm>
        </p:spPr>
        <p:txBody>
          <a:bodyPr>
            <a:normAutofit/>
          </a:bodyPr>
          <a:lstStyle/>
          <a:p>
            <a:r>
              <a:rPr lang="en-US">
                <a:solidFill>
                  <a:schemeClr val="bg1"/>
                </a:solidFill>
              </a:rPr>
              <a:t>Enquiries </a:t>
            </a:r>
          </a:p>
        </p:txBody>
      </p:sp>
      <p:graphicFrame>
        <p:nvGraphicFramePr>
          <p:cNvPr id="5" name="Content Placeholder 2">
            <a:extLst>
              <a:ext uri="{FF2B5EF4-FFF2-40B4-BE49-F238E27FC236}">
                <a16:creationId xmlns:a16="http://schemas.microsoft.com/office/drawing/2014/main" id="{8D64343C-BD54-40AE-845C-C926AE787523}"/>
              </a:ext>
            </a:extLst>
          </p:cNvPr>
          <p:cNvGraphicFramePr>
            <a:graphicFrameLocks noGrp="1"/>
          </p:cNvGraphicFramePr>
          <p:nvPr>
            <p:ph idx="1"/>
            <p:extLst>
              <p:ext uri="{D42A27DB-BD31-4B8C-83A1-F6EECF244321}">
                <p14:modId xmlns:p14="http://schemas.microsoft.com/office/powerpoint/2010/main" val="3082685295"/>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29B2F8CC-AC0F-B24F-A339-0B1286CDFC84}"/>
              </a:ext>
            </a:extLst>
          </p:cNvPr>
          <p:cNvSpPr>
            <a:spLocks noGrp="1"/>
          </p:cNvSpPr>
          <p:nvPr>
            <p:ph type="dt" sz="half" idx="10"/>
          </p:nvPr>
        </p:nvSpPr>
        <p:spPr/>
        <p:txBody>
          <a:bodyPr/>
          <a:lstStyle/>
          <a:p>
            <a:r>
              <a:rPr lang="en-GB"/>
              <a:t>5/4/20</a:t>
            </a:r>
            <a:endParaRPr lang="en-US"/>
          </a:p>
        </p:txBody>
      </p:sp>
      <p:pic>
        <p:nvPicPr>
          <p:cNvPr id="3" name="Media1 slide 47 New">
            <a:hlinkClick r:id="" action="ppaction://media"/>
            <a:extLst>
              <a:ext uri="{FF2B5EF4-FFF2-40B4-BE49-F238E27FC236}">
                <a16:creationId xmlns:a16="http://schemas.microsoft.com/office/drawing/2014/main" id="{18286239-4447-4F47-8AAE-8027742DFF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24265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0">
        <p15:prstTrans prst="pageCurlDouble"/>
      </p:transition>
    </mc:Choice>
    <mc:Fallback xmlns="">
      <p:transition spd="slow" advClick="0" advTm="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Rectangle 13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0" name="Rectangle 13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5" name="Title 1">
            <a:extLst>
              <a:ext uri="{FF2B5EF4-FFF2-40B4-BE49-F238E27FC236}">
                <a16:creationId xmlns:a16="http://schemas.microsoft.com/office/drawing/2014/main" id="{2DA341CC-1DA0-214C-ADBB-E76CA73ED8BB}"/>
              </a:ext>
            </a:extLst>
          </p:cNvPr>
          <p:cNvSpPr>
            <a:spLocks noGrp="1" noChangeArrowheads="1"/>
          </p:cNvSpPr>
          <p:nvPr>
            <p:ph type="title"/>
          </p:nvPr>
        </p:nvSpPr>
        <p:spPr>
          <a:xfrm>
            <a:off x="838200" y="631825"/>
            <a:ext cx="10515600" cy="1325563"/>
          </a:xfrm>
        </p:spPr>
        <p:txBody>
          <a:bodyPr>
            <a:normAutofit/>
          </a:bodyPr>
          <a:lstStyle/>
          <a:p>
            <a:r>
              <a:rPr lang="en-GB" altLang="en-US" dirty="0"/>
              <a:t>Useful resources</a:t>
            </a:r>
          </a:p>
        </p:txBody>
      </p:sp>
      <p:sp>
        <p:nvSpPr>
          <p:cNvPr id="3" name="Content Placeholder 2">
            <a:extLst>
              <a:ext uri="{FF2B5EF4-FFF2-40B4-BE49-F238E27FC236}">
                <a16:creationId xmlns:a16="http://schemas.microsoft.com/office/drawing/2014/main" id="{11C6AF77-6560-044E-A9C5-26A20D86E6B0}"/>
              </a:ext>
            </a:extLst>
          </p:cNvPr>
          <p:cNvSpPr>
            <a:spLocks noGrp="1"/>
          </p:cNvSpPr>
          <p:nvPr>
            <p:ph idx="1"/>
          </p:nvPr>
        </p:nvSpPr>
        <p:spPr/>
        <p:txBody>
          <a:bodyPr/>
          <a:lstStyle/>
          <a:p>
            <a:r>
              <a:rPr lang="en-US" sz="1800" dirty="0"/>
              <a:t>Public Health Wales </a:t>
            </a:r>
          </a:p>
          <a:p>
            <a:pPr marL="0" indent="0">
              <a:buNone/>
            </a:pPr>
            <a:r>
              <a:rPr lang="en-US" sz="1800" dirty="0">
                <a:hlinkClick r:id="rId4"/>
              </a:rPr>
              <a:t>https://phw.nhs.wales/topics/latest-information-on-novel coronavirus-covid-19/</a:t>
            </a:r>
            <a:endParaRPr lang="en-US" sz="1800" dirty="0"/>
          </a:p>
          <a:p>
            <a:pPr marL="0" indent="0">
              <a:buNone/>
            </a:pPr>
            <a:endParaRPr lang="en-US" sz="1800" dirty="0"/>
          </a:p>
          <a:p>
            <a:r>
              <a:rPr lang="en-US" sz="1800" dirty="0" err="1"/>
              <a:t>Gov.UK</a:t>
            </a:r>
            <a:endParaRPr lang="en-US" sz="1800" dirty="0"/>
          </a:p>
          <a:p>
            <a:pPr marL="0" indent="0">
              <a:buNone/>
            </a:pPr>
            <a:r>
              <a:rPr lang="en-US" sz="1800" dirty="0">
                <a:hlinkClick r:id="rId5"/>
              </a:rPr>
              <a:t>https://www.gov.uk/government/publications/wuhan-novel-coronavirus-infection-prevention-and-control</a:t>
            </a:r>
            <a:endParaRPr lang="en-US" sz="1800" dirty="0"/>
          </a:p>
          <a:p>
            <a:pPr marL="0" indent="0">
              <a:buNone/>
            </a:pPr>
            <a:endParaRPr lang="en-US" sz="1800" dirty="0"/>
          </a:p>
          <a:p>
            <a:r>
              <a:rPr lang="en-US" sz="1800" dirty="0"/>
              <a:t>UK Infection Prevention Society</a:t>
            </a:r>
          </a:p>
          <a:p>
            <a:pPr marL="0" indent="0">
              <a:buNone/>
            </a:pPr>
            <a:r>
              <a:rPr lang="en-US" sz="1800" dirty="0">
                <a:hlinkClick r:id="rId6"/>
              </a:rPr>
              <a:t>https://www.ips.uk.net</a:t>
            </a:r>
            <a:endParaRPr lang="en-US" sz="1800" dirty="0"/>
          </a:p>
          <a:p>
            <a:pPr marL="0" indent="0">
              <a:buNone/>
            </a:pPr>
            <a:endParaRPr lang="en-US" sz="1800" dirty="0"/>
          </a:p>
          <a:p>
            <a:r>
              <a:rPr lang="en-US" sz="1800" dirty="0"/>
              <a:t>Healthcare Infection Society COVID resources </a:t>
            </a:r>
          </a:p>
          <a:p>
            <a:pPr marL="0" indent="0">
              <a:buNone/>
            </a:pPr>
            <a:r>
              <a:rPr lang="en-US" sz="1800" dirty="0">
                <a:hlinkClick r:id="rId7"/>
              </a:rPr>
              <a:t>https://www.his.org.uk</a:t>
            </a:r>
            <a:r>
              <a:rPr lang="en-US" sz="1800">
                <a:hlinkClick r:id="rId7"/>
              </a:rPr>
              <a:t>/resources-guidelines/novel-coronavirus-resources/</a:t>
            </a:r>
            <a:endParaRPr lang="en-US" sz="1800"/>
          </a:p>
          <a:p>
            <a:pPr marL="0" indent="0">
              <a:buNone/>
            </a:pPr>
            <a:endParaRPr lang="en-US" sz="1800" dirty="0"/>
          </a:p>
          <a:p>
            <a:pPr marL="0" indent="0">
              <a:buNone/>
            </a:pPr>
            <a:endParaRPr lang="en-US" dirty="0"/>
          </a:p>
        </p:txBody>
      </p:sp>
      <p:sp>
        <p:nvSpPr>
          <p:cNvPr id="2" name="Date Placeholder 1">
            <a:extLst>
              <a:ext uri="{FF2B5EF4-FFF2-40B4-BE49-F238E27FC236}">
                <a16:creationId xmlns:a16="http://schemas.microsoft.com/office/drawing/2014/main" id="{AABD49BE-DFA4-B94B-B4CC-B6EEC7CEB966}"/>
              </a:ext>
            </a:extLst>
          </p:cNvPr>
          <p:cNvSpPr>
            <a:spLocks noGrp="1"/>
          </p:cNvSpPr>
          <p:nvPr>
            <p:ph type="dt" sz="half" idx="10"/>
          </p:nvPr>
        </p:nvSpPr>
        <p:spPr/>
        <p:txBody>
          <a:bodyPr/>
          <a:lstStyle/>
          <a:p>
            <a:r>
              <a:rPr lang="en-GB"/>
              <a:t>5/4/20</a:t>
            </a:r>
            <a:endParaRPr lang="en-US"/>
          </a:p>
        </p:txBody>
      </p:sp>
      <p:pic>
        <p:nvPicPr>
          <p:cNvPr id="5" name="Media1 slide 48 New">
            <a:hlinkClick r:id="" action="ppaction://media"/>
            <a:extLst>
              <a:ext uri="{FF2B5EF4-FFF2-40B4-BE49-F238E27FC236}">
                <a16:creationId xmlns:a16="http://schemas.microsoft.com/office/drawing/2014/main" id="{F20A7B0A-3980-45F4-AF6C-B928789C41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267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E8F5-B481-DB4A-A27C-1F4EA43B6B68}"/>
              </a:ext>
            </a:extLst>
          </p:cNvPr>
          <p:cNvSpPr>
            <a:spLocks noGrp="1"/>
          </p:cNvSpPr>
          <p:nvPr>
            <p:ph type="title"/>
          </p:nvPr>
        </p:nvSpPr>
        <p:spPr/>
        <p:txBody>
          <a:bodyPr/>
          <a:lstStyle/>
          <a:p>
            <a:endParaRPr lang="en-US" dirty="0"/>
          </a:p>
        </p:txBody>
      </p:sp>
      <p:pic>
        <p:nvPicPr>
          <p:cNvPr id="4" name="Picture 2" descr="HDUHB LOGO">
            <a:extLst>
              <a:ext uri="{FF2B5EF4-FFF2-40B4-BE49-F238E27FC236}">
                <a16:creationId xmlns:a16="http://schemas.microsoft.com/office/drawing/2014/main" id="{E51C205D-55B4-2048-A617-78A2F3C7FB9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2845594"/>
            <a:ext cx="91313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B13FA425-5B80-9045-905A-722AF2419BA0}"/>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312353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EEBCDF-FD3C-FF4F-ACEA-FECD6AAB8731}"/>
              </a:ext>
            </a:extLst>
          </p:cNvPr>
          <p:cNvSpPr>
            <a:spLocks noGrp="1"/>
          </p:cNvSpPr>
          <p:nvPr>
            <p:ph type="title"/>
          </p:nvPr>
        </p:nvSpPr>
        <p:spPr>
          <a:xfrm>
            <a:off x="838199" y="1841614"/>
            <a:ext cx="3409508" cy="3173819"/>
          </a:xfrm>
        </p:spPr>
        <p:txBody>
          <a:bodyPr>
            <a:normAutofit/>
          </a:bodyPr>
          <a:lstStyle/>
          <a:p>
            <a:r>
              <a:rPr lang="en-US">
                <a:solidFill>
                  <a:schemeClr val="bg1"/>
                </a:solidFill>
              </a:rPr>
              <a:t>Principle 4</a:t>
            </a:r>
          </a:p>
        </p:txBody>
      </p:sp>
      <p:sp>
        <p:nvSpPr>
          <p:cNvPr id="3" name="Content Placeholder 2">
            <a:extLst>
              <a:ext uri="{FF2B5EF4-FFF2-40B4-BE49-F238E27FC236}">
                <a16:creationId xmlns:a16="http://schemas.microsoft.com/office/drawing/2014/main" id="{78623AD5-93D5-E24F-BADC-5F24C37BEBE8}"/>
              </a:ext>
            </a:extLst>
          </p:cNvPr>
          <p:cNvSpPr>
            <a:spLocks noGrp="1"/>
          </p:cNvSpPr>
          <p:nvPr>
            <p:ph idx="1"/>
          </p:nvPr>
        </p:nvSpPr>
        <p:spPr>
          <a:xfrm>
            <a:off x="6096000" y="1137208"/>
            <a:ext cx="5257800" cy="4582632"/>
          </a:xfrm>
        </p:spPr>
        <p:txBody>
          <a:bodyPr anchor="ctr">
            <a:normAutofit/>
          </a:bodyPr>
          <a:lstStyle/>
          <a:p>
            <a:endParaRPr lang="en-US" sz="2000" dirty="0"/>
          </a:p>
          <a:p>
            <a:endParaRPr lang="en-US" sz="2000" dirty="0"/>
          </a:p>
          <a:p>
            <a:endParaRPr lang="en-US" sz="2000" dirty="0"/>
          </a:p>
          <a:p>
            <a:pPr marL="0" indent="0">
              <a:buNone/>
            </a:pPr>
            <a:r>
              <a:rPr lang="en-US" sz="3200" dirty="0"/>
              <a:t>Environmental cleaning and disinfection </a:t>
            </a:r>
          </a:p>
        </p:txBody>
      </p:sp>
      <p:sp>
        <p:nvSpPr>
          <p:cNvPr id="4" name="Date Placeholder 3">
            <a:extLst>
              <a:ext uri="{FF2B5EF4-FFF2-40B4-BE49-F238E27FC236}">
                <a16:creationId xmlns:a16="http://schemas.microsoft.com/office/drawing/2014/main" id="{8DA8B6D9-FDDD-0C42-8104-373C27B443CA}"/>
              </a:ext>
            </a:extLst>
          </p:cNvPr>
          <p:cNvSpPr>
            <a:spLocks noGrp="1"/>
          </p:cNvSpPr>
          <p:nvPr>
            <p:ph type="dt" sz="half" idx="10"/>
          </p:nvPr>
        </p:nvSpPr>
        <p:spPr/>
        <p:txBody>
          <a:bodyPr/>
          <a:lstStyle/>
          <a:p>
            <a:r>
              <a:rPr lang="en-GB"/>
              <a:t>5/4/20</a:t>
            </a:r>
            <a:endParaRPr lang="en-US"/>
          </a:p>
        </p:txBody>
      </p:sp>
      <p:pic>
        <p:nvPicPr>
          <p:cNvPr id="7" name="Media1 slide 39 New">
            <a:hlinkClick r:id="" action="ppaction://media"/>
            <a:extLst>
              <a:ext uri="{FF2B5EF4-FFF2-40B4-BE49-F238E27FC236}">
                <a16:creationId xmlns:a16="http://schemas.microsoft.com/office/drawing/2014/main" id="{BE610AA1-06EA-4471-862C-46BE988610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48624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
        <p15:prstTrans prst="pageCurlDouble"/>
      </p:transition>
    </mc:Choice>
    <mc:Fallback xmlns="">
      <p:transition spd="slow" advClick="0" advTm="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57" name="Title 1">
            <a:extLst>
              <a:ext uri="{FF2B5EF4-FFF2-40B4-BE49-F238E27FC236}">
                <a16:creationId xmlns:a16="http://schemas.microsoft.com/office/drawing/2014/main" id="{5FB4E0FF-2453-834D-ABFF-226F9A03BD5F}"/>
              </a:ext>
            </a:extLst>
          </p:cNvPr>
          <p:cNvSpPr>
            <a:spLocks noGrp="1" noChangeArrowheads="1"/>
          </p:cNvSpPr>
          <p:nvPr>
            <p:ph type="title"/>
          </p:nvPr>
        </p:nvSpPr>
        <p:spPr>
          <a:xfrm>
            <a:off x="391378" y="320675"/>
            <a:ext cx="11407487" cy="1325563"/>
          </a:xfrm>
        </p:spPr>
        <p:txBody>
          <a:bodyPr>
            <a:normAutofit/>
          </a:bodyPr>
          <a:lstStyle/>
          <a:p>
            <a:r>
              <a:rPr lang="en-GB" altLang="en-US" sz="5400" dirty="0">
                <a:solidFill>
                  <a:schemeClr val="bg1"/>
                </a:solidFill>
              </a:rPr>
              <a:t>Cleaning and Disinfection</a:t>
            </a:r>
          </a:p>
        </p:txBody>
      </p:sp>
      <p:graphicFrame>
        <p:nvGraphicFramePr>
          <p:cNvPr id="45061" name="Content Placeholder 2">
            <a:extLst>
              <a:ext uri="{FF2B5EF4-FFF2-40B4-BE49-F238E27FC236}">
                <a16:creationId xmlns:a16="http://schemas.microsoft.com/office/drawing/2014/main" id="{90DD5552-7930-4456-B086-DD706FC9879B}"/>
              </a:ext>
            </a:extLst>
          </p:cNvPr>
          <p:cNvGraphicFramePr>
            <a:graphicFrameLocks noGrp="1"/>
          </p:cNvGraphicFramePr>
          <p:nvPr>
            <p:ph idx="1"/>
            <p:extLst>
              <p:ext uri="{D42A27DB-BD31-4B8C-83A1-F6EECF244321}">
                <p14:modId xmlns:p14="http://schemas.microsoft.com/office/powerpoint/2010/main" val="23836930"/>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8EB55A22-483F-DD40-9E65-574C37C5DD4F}"/>
              </a:ext>
            </a:extLst>
          </p:cNvPr>
          <p:cNvSpPr>
            <a:spLocks noGrp="1"/>
          </p:cNvSpPr>
          <p:nvPr>
            <p:ph type="dt" sz="half" idx="10"/>
          </p:nvPr>
        </p:nvSpPr>
        <p:spPr/>
        <p:txBody>
          <a:bodyPr/>
          <a:lstStyle/>
          <a:p>
            <a:r>
              <a:rPr lang="en-GB"/>
              <a:t>5/4/20</a:t>
            </a:r>
            <a:endParaRPr lang="en-US"/>
          </a:p>
        </p:txBody>
      </p:sp>
      <p:pic>
        <p:nvPicPr>
          <p:cNvPr id="4" name="Media1 slide 40 New">
            <a:hlinkClick r:id="" action="ppaction://media"/>
            <a:extLst>
              <a:ext uri="{FF2B5EF4-FFF2-40B4-BE49-F238E27FC236}">
                <a16:creationId xmlns:a16="http://schemas.microsoft.com/office/drawing/2014/main" id="{E31032CB-9991-439A-BEE3-52EDAC60D46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5349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200">
        <p15:prstTrans prst="pageCurlDouble"/>
      </p:transition>
    </mc:Choice>
    <mc:Fallback xmlns="">
      <p:transition spd="slow" advClick="0" advTm="3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7E602-9014-4843-8D31-EE168B22ED67}"/>
              </a:ext>
            </a:extLst>
          </p:cNvPr>
          <p:cNvSpPr>
            <a:spLocks noGrp="1"/>
          </p:cNvSpPr>
          <p:nvPr>
            <p:ph type="title"/>
          </p:nvPr>
        </p:nvSpPr>
        <p:spPr>
          <a:xfrm>
            <a:off x="686834" y="1153572"/>
            <a:ext cx="3200400" cy="4461163"/>
          </a:xfrm>
        </p:spPr>
        <p:txBody>
          <a:bodyPr>
            <a:normAutofit/>
          </a:bodyPr>
          <a:lstStyle/>
          <a:p>
            <a:r>
              <a:rPr lang="en-US" sz="3700" dirty="0">
                <a:solidFill>
                  <a:srgbClr val="FFFFFF"/>
                </a:solidFill>
              </a:rPr>
              <a:t>Environmental Cleaning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C22791-8A8C-CF48-93D3-98B26BFC6CB2}"/>
              </a:ext>
            </a:extLst>
          </p:cNvPr>
          <p:cNvSpPr>
            <a:spLocks noGrp="1"/>
          </p:cNvSpPr>
          <p:nvPr>
            <p:ph idx="1"/>
          </p:nvPr>
        </p:nvSpPr>
        <p:spPr>
          <a:xfrm>
            <a:off x="4447308" y="591344"/>
            <a:ext cx="6906491" cy="5585619"/>
          </a:xfrm>
        </p:spPr>
        <p:txBody>
          <a:bodyPr anchor="ctr">
            <a:normAutofit lnSpcReduction="10000"/>
          </a:bodyPr>
          <a:lstStyle/>
          <a:p>
            <a:pPr lvl="0"/>
            <a:endParaRPr lang="en-GB" dirty="0"/>
          </a:p>
          <a:p>
            <a:pPr lvl="0"/>
            <a:r>
              <a:rPr lang="en-GB" dirty="0"/>
              <a:t>Wear PPE</a:t>
            </a:r>
          </a:p>
          <a:p>
            <a:pPr lvl="0"/>
            <a:r>
              <a:rPr lang="en-GB" dirty="0"/>
              <a:t>Train staff </a:t>
            </a:r>
            <a:r>
              <a:rPr lang="en-GB" dirty="0" err="1"/>
              <a:t>inc</a:t>
            </a:r>
            <a:r>
              <a:rPr lang="en-GB" dirty="0"/>
              <a:t> clinical staff in the principles of cleaning &amp; disinfection, and what products should be used when / where</a:t>
            </a:r>
          </a:p>
          <a:p>
            <a:pPr lvl="0"/>
            <a:r>
              <a:rPr lang="en-GB" dirty="0"/>
              <a:t>Keep everywhere as clutter free as possible</a:t>
            </a:r>
            <a:endParaRPr lang="en-US" dirty="0"/>
          </a:p>
          <a:p>
            <a:pPr lvl="0"/>
            <a:r>
              <a:rPr lang="en-GB" dirty="0"/>
              <a:t>Isolation rooms clean at least daily (high-touch areas more frequently)</a:t>
            </a:r>
          </a:p>
          <a:p>
            <a:r>
              <a:rPr lang="en-GB" dirty="0"/>
              <a:t>Discharge clean: Close door, open window if possible – leave for 1 hour IF AGPs have been carried out in room</a:t>
            </a:r>
          </a:p>
          <a:p>
            <a:r>
              <a:rPr lang="en-GB" dirty="0"/>
              <a:t>Use disposable mops and cloths</a:t>
            </a:r>
          </a:p>
          <a:p>
            <a:r>
              <a:rPr lang="en-GB" dirty="0"/>
              <a:t>Body fluid spills - as per local policy</a:t>
            </a:r>
            <a:endParaRPr lang="en-US" dirty="0"/>
          </a:p>
          <a:p>
            <a:pPr lvl="0"/>
            <a:endParaRPr lang="en-US" dirty="0"/>
          </a:p>
          <a:p>
            <a:endParaRPr lang="en-US" dirty="0"/>
          </a:p>
        </p:txBody>
      </p:sp>
      <p:sp>
        <p:nvSpPr>
          <p:cNvPr id="4" name="Date Placeholder 3">
            <a:extLst>
              <a:ext uri="{FF2B5EF4-FFF2-40B4-BE49-F238E27FC236}">
                <a16:creationId xmlns:a16="http://schemas.microsoft.com/office/drawing/2014/main" id="{2F346BAB-0DA6-994B-8F7A-5E9F6B42A802}"/>
              </a:ext>
            </a:extLst>
          </p:cNvPr>
          <p:cNvSpPr>
            <a:spLocks noGrp="1"/>
          </p:cNvSpPr>
          <p:nvPr>
            <p:ph type="dt" sz="half" idx="10"/>
          </p:nvPr>
        </p:nvSpPr>
        <p:spPr/>
        <p:txBody>
          <a:bodyPr/>
          <a:lstStyle/>
          <a:p>
            <a:r>
              <a:rPr lang="en-GB"/>
              <a:t>5/4/20</a:t>
            </a:r>
            <a:endParaRPr lang="en-US"/>
          </a:p>
        </p:txBody>
      </p:sp>
      <p:pic>
        <p:nvPicPr>
          <p:cNvPr id="7" name="Media1 slide 41 New">
            <a:hlinkClick r:id="" action="ppaction://media"/>
            <a:extLst>
              <a:ext uri="{FF2B5EF4-FFF2-40B4-BE49-F238E27FC236}">
                <a16:creationId xmlns:a16="http://schemas.microsoft.com/office/drawing/2014/main" id="{B42D2A8D-EDC4-44D5-BDB7-C2DB9F98F2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95984" y="2686050"/>
            <a:ext cx="609600" cy="609600"/>
          </a:xfrm>
          <a:prstGeom prst="rect">
            <a:avLst/>
          </a:prstGeom>
        </p:spPr>
      </p:pic>
    </p:spTree>
    <p:extLst>
      <p:ext uri="{BB962C8B-B14F-4D97-AF65-F5344CB8AC3E}">
        <p14:creationId xmlns:p14="http://schemas.microsoft.com/office/powerpoint/2010/main" val="340204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80">
        <p15:prstTrans prst="pageCurlDouble"/>
      </p:transition>
    </mc:Choice>
    <mc:Fallback xmlns="">
      <p:transition spd="slow" advClick="0" advTm="1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BCEB-0B00-4E44-A3EC-1CC7C2E8567B}"/>
              </a:ext>
            </a:extLst>
          </p:cNvPr>
          <p:cNvSpPr>
            <a:spLocks noGrp="1"/>
          </p:cNvSpPr>
          <p:nvPr>
            <p:ph type="title"/>
          </p:nvPr>
        </p:nvSpPr>
        <p:spPr/>
        <p:txBody>
          <a:bodyPr/>
          <a:lstStyle/>
          <a:p>
            <a:endParaRPr lang="en-US"/>
          </a:p>
        </p:txBody>
      </p:sp>
      <p:pic>
        <p:nvPicPr>
          <p:cNvPr id="6" name="Content Placeholder 5" descr="A picture containing indoor, wall, screenshot, sitting&#10;&#10;Description automatically generated">
            <a:extLst>
              <a:ext uri="{FF2B5EF4-FFF2-40B4-BE49-F238E27FC236}">
                <a16:creationId xmlns:a16="http://schemas.microsoft.com/office/drawing/2014/main" id="{0F1BA908-4D0C-E443-8A22-A3A0C63BD44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20912"/>
            <a:ext cx="12192000" cy="6737088"/>
          </a:xfrm>
        </p:spPr>
      </p:pic>
      <p:sp>
        <p:nvSpPr>
          <p:cNvPr id="3" name="Date Placeholder 2">
            <a:extLst>
              <a:ext uri="{FF2B5EF4-FFF2-40B4-BE49-F238E27FC236}">
                <a16:creationId xmlns:a16="http://schemas.microsoft.com/office/drawing/2014/main" id="{164BABE5-AD72-AD4C-8FF2-EC871A989512}"/>
              </a:ext>
            </a:extLst>
          </p:cNvPr>
          <p:cNvSpPr>
            <a:spLocks noGrp="1"/>
          </p:cNvSpPr>
          <p:nvPr>
            <p:ph type="dt" sz="half" idx="10"/>
          </p:nvPr>
        </p:nvSpPr>
        <p:spPr/>
        <p:txBody>
          <a:bodyPr/>
          <a:lstStyle/>
          <a:p>
            <a:r>
              <a:rPr lang="en-GB"/>
              <a:t>5/4/20</a:t>
            </a:r>
            <a:endParaRPr lang="en-US"/>
          </a:p>
        </p:txBody>
      </p:sp>
      <p:pic>
        <p:nvPicPr>
          <p:cNvPr id="4" name="Media1 slide 42 New">
            <a:hlinkClick r:id="" action="ppaction://media"/>
            <a:extLst>
              <a:ext uri="{FF2B5EF4-FFF2-40B4-BE49-F238E27FC236}">
                <a16:creationId xmlns:a16="http://schemas.microsoft.com/office/drawing/2014/main" id="{C02A83DB-C6FE-4E02-B88A-8FA932D56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7767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0">
        <p15:prstTrans prst="pageCurlDouble"/>
      </p:transition>
    </mc:Choice>
    <mc:Fallback xmlns="">
      <p:transition spd="slow" advClick="0" advTm="1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C959-1C32-E14D-867B-F27D2DB8DAFE}"/>
              </a:ext>
            </a:extLst>
          </p:cNvPr>
          <p:cNvSpPr>
            <a:spLocks noGrp="1"/>
          </p:cNvSpPr>
          <p:nvPr>
            <p:ph type="title"/>
          </p:nvPr>
        </p:nvSpPr>
        <p:spPr/>
        <p:txBody>
          <a:bodyPr/>
          <a:lstStyle/>
          <a:p>
            <a:r>
              <a:rPr lang="en-US" dirty="0"/>
              <a:t>Principles of Cleaning</a:t>
            </a:r>
          </a:p>
        </p:txBody>
      </p:sp>
      <p:pic>
        <p:nvPicPr>
          <p:cNvPr id="4" name="How to disinfect almost anything (without spreading germs) - 5 Principles of Cleaning _ Clinell.mp4" descr="How to disinfect almost anything (without spreading germs) - 5 Principles of Cleaning _ Clinell.mp4">
            <a:hlinkClick r:id="" action="ppaction://media"/>
            <a:extLst>
              <a:ext uri="{FF2B5EF4-FFF2-40B4-BE49-F238E27FC236}">
                <a16:creationId xmlns:a16="http://schemas.microsoft.com/office/drawing/2014/main" id="{4ED62E96-9F4B-1C4A-9F36-34A637A588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3317" y="1435502"/>
            <a:ext cx="9105365" cy="5121768"/>
          </a:xfrm>
          <a:prstGeom prst="rect">
            <a:avLst/>
          </a:prstGeom>
        </p:spPr>
      </p:pic>
      <p:sp>
        <p:nvSpPr>
          <p:cNvPr id="3" name="Date Placeholder 2">
            <a:extLst>
              <a:ext uri="{FF2B5EF4-FFF2-40B4-BE49-F238E27FC236}">
                <a16:creationId xmlns:a16="http://schemas.microsoft.com/office/drawing/2014/main" id="{DB2FF692-D665-D547-B45B-1455707E811E}"/>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276938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20">
        <p15:prstTrans prst="pageCurlDouble"/>
      </p:transition>
    </mc:Choice>
    <mc:Fallback xmlns="">
      <p:transition spd="slow" advClick="0" advTm="11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72C84-7FBF-4341-B320-46BA6C43C917}"/>
              </a:ext>
            </a:extLst>
          </p:cNvPr>
          <p:cNvSpPr>
            <a:spLocks noGrp="1"/>
          </p:cNvSpPr>
          <p:nvPr>
            <p:ph type="title"/>
          </p:nvPr>
        </p:nvSpPr>
        <p:spPr>
          <a:xfrm>
            <a:off x="686834" y="1153572"/>
            <a:ext cx="3200400" cy="4461163"/>
          </a:xfrm>
        </p:spPr>
        <p:txBody>
          <a:bodyPr>
            <a:normAutofit/>
          </a:bodyPr>
          <a:lstStyle/>
          <a:p>
            <a:r>
              <a:rPr lang="en-US">
                <a:solidFill>
                  <a:srgbClr val="FFFFFF"/>
                </a:solidFill>
              </a:rPr>
              <a:t>New technologies / rapid teams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B54B96-74C3-2E4D-B8E2-2DEFD7F379CD}"/>
              </a:ext>
            </a:extLst>
          </p:cNvPr>
          <p:cNvSpPr>
            <a:spLocks noGrp="1"/>
          </p:cNvSpPr>
          <p:nvPr>
            <p:ph idx="1"/>
          </p:nvPr>
        </p:nvSpPr>
        <p:spPr>
          <a:xfrm>
            <a:off x="4447308" y="591344"/>
            <a:ext cx="6906491" cy="5585619"/>
          </a:xfrm>
        </p:spPr>
        <p:txBody>
          <a:bodyPr anchor="ctr">
            <a:normAutofit lnSpcReduction="10000"/>
          </a:bodyPr>
          <a:lstStyle/>
          <a:p>
            <a:endParaRPr lang="en-US" sz="3200" dirty="0"/>
          </a:p>
          <a:p>
            <a:endParaRPr lang="en-US" sz="3200" dirty="0"/>
          </a:p>
          <a:p>
            <a:endParaRPr lang="en-US" sz="3200" dirty="0"/>
          </a:p>
          <a:p>
            <a:r>
              <a:rPr lang="en-US" sz="3200" dirty="0"/>
              <a:t>Total room decontamination: UVC and hydrogen peroxide </a:t>
            </a:r>
            <a:r>
              <a:rPr lang="en-US" sz="3200" dirty="0" err="1"/>
              <a:t>vapour</a:t>
            </a:r>
            <a:r>
              <a:rPr lang="en-US" sz="3200" dirty="0"/>
              <a:t> – specialist technology; needs proper training and follows on from manual cleaning not instead of manual cleaning </a:t>
            </a:r>
          </a:p>
          <a:p>
            <a:endParaRPr lang="en-US" sz="3200" dirty="0"/>
          </a:p>
          <a:p>
            <a:r>
              <a:rPr lang="en-US" sz="3200" dirty="0"/>
              <a:t>Consider additional cleaning capacity / ‘rapid response teams’ to supplement standard cleaning</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6C437FA-060B-3A4F-B911-0FFC3CC023AA}"/>
              </a:ext>
            </a:extLst>
          </p:cNvPr>
          <p:cNvSpPr>
            <a:spLocks noGrp="1"/>
          </p:cNvSpPr>
          <p:nvPr>
            <p:ph type="dt" sz="half" idx="10"/>
          </p:nvPr>
        </p:nvSpPr>
        <p:spPr/>
        <p:txBody>
          <a:bodyPr/>
          <a:lstStyle/>
          <a:p>
            <a:r>
              <a:rPr lang="en-GB"/>
              <a:t>5/4/20</a:t>
            </a:r>
            <a:endParaRPr lang="en-US"/>
          </a:p>
        </p:txBody>
      </p:sp>
      <p:pic>
        <p:nvPicPr>
          <p:cNvPr id="5" name="Media1 slide 44 New">
            <a:hlinkClick r:id="" action="ppaction://media"/>
            <a:extLst>
              <a:ext uri="{FF2B5EF4-FFF2-40B4-BE49-F238E27FC236}">
                <a16:creationId xmlns:a16="http://schemas.microsoft.com/office/drawing/2014/main" id="{3DE3A84C-7D04-4700-96F1-FBB472DD46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3494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0">
        <p15:prstTrans prst="pageCurlDouble"/>
      </p:transition>
    </mc:Choice>
    <mc:Fallback xmlns="">
      <p:transition spd="slow" advClick="0" advTm="1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0422D2-511D-E34F-8DD1-3B22A5602D94}"/>
              </a:ext>
            </a:extLst>
          </p:cNvPr>
          <p:cNvSpPr>
            <a:spLocks noGrp="1"/>
          </p:cNvSpPr>
          <p:nvPr>
            <p:ph type="title"/>
          </p:nvPr>
        </p:nvSpPr>
        <p:spPr>
          <a:xfrm>
            <a:off x="5753100" y="479493"/>
            <a:ext cx="5600700" cy="1325563"/>
          </a:xfrm>
        </p:spPr>
        <p:txBody>
          <a:bodyPr>
            <a:normAutofit/>
          </a:bodyPr>
          <a:lstStyle/>
          <a:p>
            <a:r>
              <a:rPr lang="en-US" dirty="0"/>
              <a:t>Waste disposal</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owel">
            <a:extLst>
              <a:ext uri="{FF2B5EF4-FFF2-40B4-BE49-F238E27FC236}">
                <a16:creationId xmlns:a16="http://schemas.microsoft.com/office/drawing/2014/main" id="{6576B28D-8173-40D1-8DEE-D165C26D9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D3121A8-320C-3548-8420-39E1067AA801}"/>
              </a:ext>
            </a:extLst>
          </p:cNvPr>
          <p:cNvSpPr>
            <a:spLocks noGrp="1"/>
          </p:cNvSpPr>
          <p:nvPr>
            <p:ph idx="1"/>
          </p:nvPr>
        </p:nvSpPr>
        <p:spPr>
          <a:xfrm>
            <a:off x="5619750" y="1600200"/>
            <a:ext cx="5734050" cy="4576763"/>
          </a:xfrm>
        </p:spPr>
        <p:txBody>
          <a:bodyPr>
            <a:normAutofit/>
          </a:bodyPr>
          <a:lstStyle/>
          <a:p>
            <a:r>
              <a:rPr lang="en-US" sz="2400" dirty="0"/>
              <a:t>Waste: discard waste from patient/resident rooms including tissues and PPE as clinical waste </a:t>
            </a:r>
          </a:p>
          <a:p>
            <a:endParaRPr lang="en-US" sz="2400" dirty="0"/>
          </a:p>
          <a:p>
            <a:r>
              <a:rPr lang="en-US" sz="2400" dirty="0"/>
              <a:t>Current guidance: double bag; leave for 72 hours then dispose of as usual. </a:t>
            </a:r>
          </a:p>
          <a:p>
            <a:endParaRPr lang="en-US" sz="2400" dirty="0"/>
          </a:p>
          <a:p>
            <a:r>
              <a:rPr lang="en-US" sz="2400" dirty="0"/>
              <a:t>Check with Local Authority for any local/ additional requirements </a:t>
            </a:r>
          </a:p>
          <a:p>
            <a:endParaRPr lang="en-US" sz="2400" dirty="0"/>
          </a:p>
        </p:txBody>
      </p:sp>
      <p:sp>
        <p:nvSpPr>
          <p:cNvPr id="4" name="Date Placeholder 3">
            <a:extLst>
              <a:ext uri="{FF2B5EF4-FFF2-40B4-BE49-F238E27FC236}">
                <a16:creationId xmlns:a16="http://schemas.microsoft.com/office/drawing/2014/main" id="{843A48E9-9871-3C4B-B482-D90BF518DFBB}"/>
              </a:ext>
            </a:extLst>
          </p:cNvPr>
          <p:cNvSpPr>
            <a:spLocks noGrp="1"/>
          </p:cNvSpPr>
          <p:nvPr>
            <p:ph type="dt" sz="half" idx="10"/>
          </p:nvPr>
        </p:nvSpPr>
        <p:spPr/>
        <p:txBody>
          <a:bodyPr/>
          <a:lstStyle/>
          <a:p>
            <a:r>
              <a:rPr lang="en-GB"/>
              <a:t>5/4/20</a:t>
            </a:r>
            <a:endParaRPr lang="en-US"/>
          </a:p>
        </p:txBody>
      </p:sp>
      <p:pic>
        <p:nvPicPr>
          <p:cNvPr id="6" name="Media1 slide 45 New">
            <a:hlinkClick r:id="" action="ppaction://media"/>
            <a:extLst>
              <a:ext uri="{FF2B5EF4-FFF2-40B4-BE49-F238E27FC236}">
                <a16:creationId xmlns:a16="http://schemas.microsoft.com/office/drawing/2014/main" id="{490494E6-069C-43F8-B974-7F65D78368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42429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60">
        <p15:prstTrans prst="pageCurlDouble"/>
      </p:transition>
    </mc:Choice>
    <mc:Fallback xmlns="">
      <p:transition spd="slow" advClick="0" advTm="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FC7A-BA98-A948-B09D-7A490DCE3ED2}"/>
              </a:ext>
            </a:extLst>
          </p:cNvPr>
          <p:cNvSpPr>
            <a:spLocks noGrp="1"/>
          </p:cNvSpPr>
          <p:nvPr>
            <p:ph type="title"/>
          </p:nvPr>
        </p:nvSpPr>
        <p:spPr>
          <a:xfrm>
            <a:off x="870204" y="606564"/>
            <a:ext cx="10451592" cy="1325563"/>
          </a:xfrm>
        </p:spPr>
        <p:txBody>
          <a:bodyPr anchor="ctr">
            <a:normAutofit/>
          </a:bodyPr>
          <a:lstStyle/>
          <a:p>
            <a:r>
              <a:rPr lang="en-US" dirty="0"/>
              <a:t>Laundry</a:t>
            </a:r>
          </a:p>
        </p:txBody>
      </p:sp>
      <p:sp>
        <p:nvSpPr>
          <p:cNvPr id="11"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1D8E545F-6A19-9A44-A56A-98A802F24BD0}"/>
              </a:ext>
            </a:extLst>
          </p:cNvPr>
          <p:cNvSpPr>
            <a:spLocks noGrp="1"/>
          </p:cNvSpPr>
          <p:nvPr>
            <p:ph type="dt" sz="half" idx="10"/>
          </p:nvPr>
        </p:nvSpPr>
        <p:spPr>
          <a:xfrm>
            <a:off x="838200" y="6356350"/>
            <a:ext cx="2743200" cy="365125"/>
          </a:xfrm>
        </p:spPr>
        <p:txBody>
          <a:bodyPr>
            <a:normAutofit/>
          </a:bodyPr>
          <a:lstStyle/>
          <a:p>
            <a:pPr>
              <a:spcAft>
                <a:spcPts val="600"/>
              </a:spcAft>
            </a:pPr>
            <a:r>
              <a:rPr lang="en-GB">
                <a:solidFill>
                  <a:prstClr val="black">
                    <a:tint val="75000"/>
                  </a:prstClr>
                </a:solidFill>
              </a:rPr>
              <a:t>5/4/20</a:t>
            </a:r>
            <a:endParaRPr lang="en-US">
              <a:solidFill>
                <a:prstClr val="black">
                  <a:tint val="75000"/>
                </a:prstClr>
              </a:solidFill>
            </a:endParaRPr>
          </a:p>
        </p:txBody>
      </p:sp>
      <p:sp>
        <p:nvSpPr>
          <p:cNvPr id="3" name="Content Placeholder 2">
            <a:extLst>
              <a:ext uri="{FF2B5EF4-FFF2-40B4-BE49-F238E27FC236}">
                <a16:creationId xmlns:a16="http://schemas.microsoft.com/office/drawing/2014/main" id="{00B5DC90-4290-2243-8B57-FA36E8B42DD4}"/>
              </a:ext>
            </a:extLst>
          </p:cNvPr>
          <p:cNvSpPr>
            <a:spLocks noGrp="1"/>
          </p:cNvSpPr>
          <p:nvPr>
            <p:ph idx="1"/>
          </p:nvPr>
        </p:nvSpPr>
        <p:spPr>
          <a:xfrm>
            <a:off x="1041400" y="2236162"/>
            <a:ext cx="10107613" cy="3404816"/>
          </a:xfrm>
        </p:spPr>
        <p:txBody>
          <a:bodyPr wrap="square" anchor="t">
            <a:normAutofit fontScale="85000" lnSpcReduction="20000"/>
          </a:bodyPr>
          <a:lstStyle/>
          <a:p>
            <a:r>
              <a:rPr lang="en-US" sz="1900" dirty="0"/>
              <a:t>Place used linen directly into alginate bags (red or clear with red stripe) then outer linen bag if washed off site.  Do not overfill bags.</a:t>
            </a:r>
          </a:p>
          <a:p>
            <a:r>
              <a:rPr lang="en-US" sz="1900" dirty="0"/>
              <a:t>Reduce handling to a minimum. Use a linen skip as close as possible to the room but not in the room. </a:t>
            </a:r>
          </a:p>
          <a:p>
            <a:r>
              <a:rPr lang="en-US" sz="1900" dirty="0"/>
              <a:t>Do not:</a:t>
            </a:r>
          </a:p>
          <a:p>
            <a:pPr lvl="2"/>
            <a:r>
              <a:rPr lang="en-GB" sz="1900" dirty="0"/>
              <a:t>Sort, shake or rinse linen on removal from beds. </a:t>
            </a:r>
          </a:p>
          <a:p>
            <a:pPr lvl="2"/>
            <a:r>
              <a:rPr lang="en-GB" sz="1900" dirty="0"/>
              <a:t>Place used/infectious linen on the floor or any other surface e.g. table top. </a:t>
            </a:r>
          </a:p>
          <a:p>
            <a:pPr lvl="2"/>
            <a:r>
              <a:rPr lang="en-GB" sz="1900" dirty="0"/>
              <a:t>Re-handle used/infectious linen when bagged or overfill laundry bags</a:t>
            </a:r>
          </a:p>
          <a:p>
            <a:endParaRPr lang="en-GB" sz="1900" dirty="0"/>
          </a:p>
          <a:p>
            <a:r>
              <a:rPr lang="en-GB" sz="1900" dirty="0"/>
              <a:t>Laundry must be tagged with the care area and date, and stored in a designated, safe lockable area whilst awaiting uplift or laundering. </a:t>
            </a:r>
          </a:p>
          <a:p>
            <a:r>
              <a:rPr lang="en-GB" sz="1900" dirty="0"/>
              <a:t>It should be laundered in line with local policy for infectious linen. </a:t>
            </a:r>
          </a:p>
          <a:p>
            <a:r>
              <a:rPr lang="en-GB" sz="1900" dirty="0"/>
              <a:t>Patient  / resident clothing should be bagged </a:t>
            </a:r>
            <a:r>
              <a:rPr lang="en-US" sz="1900" dirty="0"/>
              <a:t>and washed at or over 60</a:t>
            </a:r>
            <a:r>
              <a:rPr lang="en-US" sz="1900" baseline="30000" dirty="0"/>
              <a:t>o</a:t>
            </a:r>
            <a:r>
              <a:rPr lang="en-US" sz="1900" dirty="0"/>
              <a:t>C or at the hottest temperature possible for the fabric. Then tumble dry and/or iron.</a:t>
            </a:r>
          </a:p>
          <a:p>
            <a:endParaRPr lang="en-US" sz="1100" dirty="0"/>
          </a:p>
        </p:txBody>
      </p:sp>
      <p:sp>
        <p:nvSpPr>
          <p:cNvPr id="4" name="TextBox 3">
            <a:extLst>
              <a:ext uri="{FF2B5EF4-FFF2-40B4-BE49-F238E27FC236}">
                <a16:creationId xmlns:a16="http://schemas.microsoft.com/office/drawing/2014/main" id="{2D154CEF-4D04-B04E-ADA9-88FB99AB1F49}"/>
              </a:ext>
            </a:extLst>
          </p:cNvPr>
          <p:cNvSpPr txBox="1"/>
          <p:nvPr/>
        </p:nvSpPr>
        <p:spPr>
          <a:xfrm>
            <a:off x="1041400" y="5745892"/>
            <a:ext cx="10107613" cy="505544"/>
          </a:xfrm>
          <a:prstGeom prst="rect">
            <a:avLst/>
          </a:prstGeom>
          <a:noFill/>
        </p:spPr>
        <p:txBody>
          <a:bodyPr wrap="square" rtlCol="0" anchor="t">
            <a:normAutofit/>
          </a:bodyPr>
          <a:lstStyle/>
          <a:p>
            <a:pPr>
              <a:lnSpc>
                <a:spcPct val="90000"/>
              </a:lnSpc>
              <a:spcAft>
                <a:spcPts val="600"/>
              </a:spcAft>
            </a:pPr>
            <a:r>
              <a:rPr lang="en-US" sz="1300" dirty="0"/>
              <a:t>For further guidance : HTM 01-04 </a:t>
            </a:r>
            <a:r>
              <a:rPr lang="en-US" sz="1300" dirty="0">
                <a:hlinkClick r:id="rId4"/>
              </a:rPr>
              <a:t>https://assets.publishing.service.gov.uk/government/uploads/system/uploads/attachment_data/file/527545/Social_care.pdf</a:t>
            </a:r>
            <a:endParaRPr lang="en-US" sz="1300" dirty="0"/>
          </a:p>
        </p:txBody>
      </p:sp>
      <p:pic>
        <p:nvPicPr>
          <p:cNvPr id="5" name="Media1 slide 46 New">
            <a:hlinkClick r:id="" action="ppaction://media"/>
            <a:extLst>
              <a:ext uri="{FF2B5EF4-FFF2-40B4-BE49-F238E27FC236}">
                <a16:creationId xmlns:a16="http://schemas.microsoft.com/office/drawing/2014/main" id="{DA21377C-7351-435B-8545-F97B10DEB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322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140">
        <p15:prstTrans prst="pageCurlDouble"/>
      </p:transition>
    </mc:Choice>
    <mc:Fallback xmlns="">
      <p:transition spd="slow" advClick="0" advTm="2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74A04AFFB3D84A8DC7CD18D34A16F4" ma:contentTypeVersion="0" ma:contentTypeDescription="Create a new document." ma:contentTypeScope="" ma:versionID="bd437f4f3576ffa2582ebb194dc7c41b">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54025-0C74-4A53-9A91-35E2A14EE14C}">
  <ds:schemaRefs>
    <ds:schemaRef ds:uri="http://schemas.microsoft.com/sharepoint/v3/contenttype/forms"/>
  </ds:schemaRefs>
</ds:datastoreItem>
</file>

<file path=customXml/itemProps2.xml><?xml version="1.0" encoding="utf-8"?>
<ds:datastoreItem xmlns:ds="http://schemas.openxmlformats.org/officeDocument/2006/customXml" ds:itemID="{CF722ADB-A005-4A6F-8FAC-499B1E16AD0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B49D11C-3F9A-4259-880C-B46D1C4C7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1506</TotalTime>
  <Words>609</Words>
  <Application>Microsoft Office PowerPoint</Application>
  <PresentationFormat>Widescreen</PresentationFormat>
  <Paragraphs>96</Paragraphs>
  <Slides>12</Slides>
  <Notes>3</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COVID-19 Infection Prevention and Control For Care Home Settings  </vt:lpstr>
      <vt:lpstr>Principle 4</vt:lpstr>
      <vt:lpstr>Cleaning and Disinfection</vt:lpstr>
      <vt:lpstr>Environmental Cleaning </vt:lpstr>
      <vt:lpstr>PowerPoint Presentation</vt:lpstr>
      <vt:lpstr>Principles of Cleaning</vt:lpstr>
      <vt:lpstr>New technologies / rapid teams</vt:lpstr>
      <vt:lpstr>Waste disposal</vt:lpstr>
      <vt:lpstr>Laundry</vt:lpstr>
      <vt:lpstr>Enquiries </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Infection Prevention and Control For Care Home Settings</dc:title>
  <dc:creator>Tracey Gauci</dc:creator>
  <cp:lastModifiedBy>Michael McClymont</cp:lastModifiedBy>
  <cp:revision>85</cp:revision>
  <dcterms:created xsi:type="dcterms:W3CDTF">2020-05-04T16:38:29Z</dcterms:created>
  <dcterms:modified xsi:type="dcterms:W3CDTF">2020-06-09T12:02:38Z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0x0101001174A04AFFB3D84A8DC7CD18D34A16F4</vt:lpwstr>
  </property>
</Properties>
</file>